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image" Target="../media/image-19-7.png"/><Relationship Id="rId8" Type="http://schemas.openxmlformats.org/officeDocument/2006/relationships/image" Target="../media/image-19-8.png"/><Relationship Id="rId9" Type="http://schemas.openxmlformats.org/officeDocument/2006/relationships/image" Target="../media/image-19-9.png"/><Relationship Id="rId10" Type="http://schemas.openxmlformats.org/officeDocument/2006/relationships/image" Target="../media/image-19-10.png"/><Relationship Id="rId11" Type="http://schemas.openxmlformats.org/officeDocument/2006/relationships/image" Target="../media/image-19-11.png"/><Relationship Id="rId12" Type="http://schemas.openxmlformats.org/officeDocument/2006/relationships/image" Target="../media/image-19-12.png"/><Relationship Id="rId13" Type="http://schemas.openxmlformats.org/officeDocument/2006/relationships/image" Target="../media/image-19-13.png"/><Relationship Id="rId14" Type="http://schemas.openxmlformats.org/officeDocument/2006/relationships/image" Target="../media/image-19-14.png"/><Relationship Id="rId15" Type="http://schemas.openxmlformats.org/officeDocument/2006/relationships/image" Target="../media/image-19-15.png"/><Relationship Id="rId16" Type="http://schemas.openxmlformats.org/officeDocument/2006/relationships/image" Target="../media/image-19-16.png"/><Relationship Id="rId17" Type="http://schemas.openxmlformats.org/officeDocument/2006/relationships/image" Target="../media/image-19-17.png"/><Relationship Id="rId18" Type="http://schemas.openxmlformats.org/officeDocument/2006/relationships/image" Target="../media/image-19-18.png"/><Relationship Id="rId19" Type="http://schemas.openxmlformats.org/officeDocument/2006/relationships/image" Target="../media/image-19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image" Target="../media/image-20-7.png"/><Relationship Id="rId8" Type="http://schemas.openxmlformats.org/officeDocument/2006/relationships/image" Target="../media/image-20-8.png"/><Relationship Id="rId9" Type="http://schemas.openxmlformats.org/officeDocument/2006/relationships/image" Target="../media/image-20-9.png"/><Relationship Id="rId10" Type="http://schemas.openxmlformats.org/officeDocument/2006/relationships/image" Target="../media/image-20-10.png"/><Relationship Id="rId11" Type="http://schemas.openxmlformats.org/officeDocument/2006/relationships/image" Target="../media/image-20-11.png"/><Relationship Id="rId12" Type="http://schemas.openxmlformats.org/officeDocument/2006/relationships/image" Target="../media/image-20-12.png"/><Relationship Id="rId13" Type="http://schemas.openxmlformats.org/officeDocument/2006/relationships/image" Target="../media/image-20-13.png"/><Relationship Id="rId14" Type="http://schemas.openxmlformats.org/officeDocument/2006/relationships/image" Target="../media/image-20-14.png"/><Relationship Id="rId15" Type="http://schemas.openxmlformats.org/officeDocument/2006/relationships/image" Target="../media/image-20-15.png"/><Relationship Id="rId16" Type="http://schemas.openxmlformats.org/officeDocument/2006/relationships/image" Target="../media/image-20-16.png"/><Relationship Id="rId17" Type="http://schemas.openxmlformats.org/officeDocument/2006/relationships/image" Target="../media/image-20-17.png"/><Relationship Id="rId18" Type="http://schemas.openxmlformats.org/officeDocument/2006/relationships/image" Target="../media/image-20-18.png"/><Relationship Id="rId19" Type="http://schemas.openxmlformats.org/officeDocument/2006/relationships/image" Target="../media/image-20-19.png"/><Relationship Id="rId20" Type="http://schemas.openxmlformats.org/officeDocument/2006/relationships/image" Target="../media/image-20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image" Target="../media/image-22-7.png"/><Relationship Id="rId8" Type="http://schemas.openxmlformats.org/officeDocument/2006/relationships/image" Target="../media/image-22-8.png"/><Relationship Id="rId9" Type="http://schemas.openxmlformats.org/officeDocument/2006/relationships/image" Target="../media/image-22-9.png"/><Relationship Id="rId10" Type="http://schemas.openxmlformats.org/officeDocument/2006/relationships/image" Target="../media/image-2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png"/><Relationship Id="rId7" Type="http://schemas.openxmlformats.org/officeDocument/2006/relationships/image" Target="../media/image-24-7.png"/><Relationship Id="rId8" Type="http://schemas.openxmlformats.org/officeDocument/2006/relationships/image" Target="../media/image-24-8.png"/><Relationship Id="rId9" Type="http://schemas.openxmlformats.org/officeDocument/2006/relationships/image" Target="../media/image-24-9.png"/><Relationship Id="rId10" Type="http://schemas.openxmlformats.org/officeDocument/2006/relationships/image" Target="../media/image-24-10.png"/><Relationship Id="rId11" Type="http://schemas.openxmlformats.org/officeDocument/2006/relationships/image" Target="../media/image-24-11.png"/><Relationship Id="rId12" Type="http://schemas.openxmlformats.org/officeDocument/2006/relationships/image" Target="../media/image-24-12.png"/><Relationship Id="rId13" Type="http://schemas.openxmlformats.org/officeDocument/2006/relationships/image" Target="../media/image-24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png"/><Relationship Id="rId7" Type="http://schemas.openxmlformats.org/officeDocument/2006/relationships/image" Target="../media/image-25-7.png"/><Relationship Id="rId8" Type="http://schemas.openxmlformats.org/officeDocument/2006/relationships/image" Target="../media/image-25-8.png"/><Relationship Id="rId9" Type="http://schemas.openxmlformats.org/officeDocument/2006/relationships/image" Target="../media/image-25-9.png"/><Relationship Id="rId10" Type="http://schemas.openxmlformats.org/officeDocument/2006/relationships/image" Target="../media/image-25-10.png"/><Relationship Id="rId11" Type="http://schemas.openxmlformats.org/officeDocument/2006/relationships/image" Target="../media/image-25-11.png"/><Relationship Id="rId12" Type="http://schemas.openxmlformats.org/officeDocument/2006/relationships/image" Target="../media/image-25-12.png"/><Relationship Id="rId13" Type="http://schemas.openxmlformats.org/officeDocument/2006/relationships/image" Target="../media/image-25-13.png"/><Relationship Id="rId14" Type="http://schemas.openxmlformats.org/officeDocument/2006/relationships/image" Target="../media/image-25-14.png"/><Relationship Id="rId15" Type="http://schemas.openxmlformats.org/officeDocument/2006/relationships/image" Target="../media/image-25-15.png"/><Relationship Id="rId16" Type="http://schemas.openxmlformats.org/officeDocument/2006/relationships/image" Target="../media/image-25-16.png"/><Relationship Id="rId17" Type="http://schemas.openxmlformats.org/officeDocument/2006/relationships/image" Target="../media/image-25-17.png"/><Relationship Id="rId18" Type="http://schemas.openxmlformats.org/officeDocument/2006/relationships/image" Target="../media/image-25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image" Target="../media/image-2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image" Target="../media/image-28-6.png"/><Relationship Id="rId7" Type="http://schemas.openxmlformats.org/officeDocument/2006/relationships/image" Target="../media/image-28-7.png"/><Relationship Id="rId8" Type="http://schemas.openxmlformats.org/officeDocument/2006/relationships/image" Target="../media/image-28-8.png"/><Relationship Id="rId9" Type="http://schemas.openxmlformats.org/officeDocument/2006/relationships/image" Target="../media/image-28-9.png"/><Relationship Id="rId10" Type="http://schemas.openxmlformats.org/officeDocument/2006/relationships/image" Target="../media/image-28-10.png"/><Relationship Id="rId11" Type="http://schemas.openxmlformats.org/officeDocument/2006/relationships/image" Target="../media/image-28-11.png"/><Relationship Id="rId12" Type="http://schemas.openxmlformats.org/officeDocument/2006/relationships/image" Target="../media/image-28-12.png"/><Relationship Id="rId13" Type="http://schemas.openxmlformats.org/officeDocument/2006/relationships/image" Target="../media/image-28-13.png"/><Relationship Id="rId14" Type="http://schemas.openxmlformats.org/officeDocument/2006/relationships/image" Target="../media/image-28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image" Target="../media/image-29-5.png"/><Relationship Id="rId6" Type="http://schemas.openxmlformats.org/officeDocument/2006/relationships/image" Target="../media/image-29-6.png"/><Relationship Id="rId7" Type="http://schemas.openxmlformats.org/officeDocument/2006/relationships/image" Target="../media/image-29-7.png"/><Relationship Id="rId8" Type="http://schemas.openxmlformats.org/officeDocument/2006/relationships/image" Target="../media/image-29-8.png"/><Relationship Id="rId9" Type="http://schemas.openxmlformats.org/officeDocument/2006/relationships/image" Target="../media/image-29-9.png"/><Relationship Id="rId10" Type="http://schemas.openxmlformats.org/officeDocument/2006/relationships/image" Target="../media/image-29-10.png"/><Relationship Id="rId11" Type="http://schemas.openxmlformats.org/officeDocument/2006/relationships/image" Target="../media/image-29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image" Target="../media/image-31-4.png"/><Relationship Id="rId5" Type="http://schemas.openxmlformats.org/officeDocument/2006/relationships/image" Target="../media/image-31-5.png"/><Relationship Id="rId6" Type="http://schemas.openxmlformats.org/officeDocument/2006/relationships/image" Target="../media/image-31-6.png"/><Relationship Id="rId7" Type="http://schemas.openxmlformats.org/officeDocument/2006/relationships/image" Target="../media/image-31-7.png"/><Relationship Id="rId8" Type="http://schemas.openxmlformats.org/officeDocument/2006/relationships/image" Target="../media/image-31-8.png"/><Relationship Id="rId9" Type="http://schemas.openxmlformats.org/officeDocument/2006/relationships/image" Target="../media/image-31-9.png"/><Relationship Id="rId10" Type="http://schemas.openxmlformats.org/officeDocument/2006/relationships/image" Target="../media/image-31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image" Target="../media/image-32-5.png"/><Relationship Id="rId6" Type="http://schemas.openxmlformats.org/officeDocument/2006/relationships/image" Target="../media/image-32-6.png"/><Relationship Id="rId7" Type="http://schemas.openxmlformats.org/officeDocument/2006/relationships/image" Target="../media/image-32-7.png"/><Relationship Id="rId8" Type="http://schemas.openxmlformats.org/officeDocument/2006/relationships/image" Target="../media/image-32-8.png"/><Relationship Id="rId9" Type="http://schemas.openxmlformats.org/officeDocument/2006/relationships/image" Target="../media/image-32-9.png"/><Relationship Id="rId10" Type="http://schemas.openxmlformats.org/officeDocument/2006/relationships/image" Target="../media/image-32-10.png"/><Relationship Id="rId11" Type="http://schemas.openxmlformats.org/officeDocument/2006/relationships/image" Target="../media/image-32-11.png"/><Relationship Id="rId12" Type="http://schemas.openxmlformats.org/officeDocument/2006/relationships/image" Target="../media/image-32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image" Target="../media/image-34-5.png"/><Relationship Id="rId6" Type="http://schemas.openxmlformats.org/officeDocument/2006/relationships/image" Target="../media/image-34-6.png"/><Relationship Id="rId7" Type="http://schemas.openxmlformats.org/officeDocument/2006/relationships/image" Target="../media/image-34-7.png"/><Relationship Id="rId8" Type="http://schemas.openxmlformats.org/officeDocument/2006/relationships/image" Target="../media/image-34-8.png"/><Relationship Id="rId9" Type="http://schemas.openxmlformats.org/officeDocument/2006/relationships/image" Target="../media/image-34-9.png"/><Relationship Id="rId10" Type="http://schemas.openxmlformats.org/officeDocument/2006/relationships/image" Target="../media/image-34-10.png"/><Relationship Id="rId11" Type="http://schemas.openxmlformats.org/officeDocument/2006/relationships/image" Target="../media/image-34-11.png"/><Relationship Id="rId12" Type="http://schemas.openxmlformats.org/officeDocument/2006/relationships/image" Target="../media/image-34-12.png"/><Relationship Id="rId13" Type="http://schemas.openxmlformats.org/officeDocument/2006/relationships/image" Target="../media/image-34-13.png"/><Relationship Id="rId14" Type="http://schemas.openxmlformats.org/officeDocument/2006/relationships/image" Target="../media/image-34-14.png"/><Relationship Id="rId15" Type="http://schemas.openxmlformats.org/officeDocument/2006/relationships/image" Target="../media/image-34-15.png"/><Relationship Id="rId16" Type="http://schemas.openxmlformats.org/officeDocument/2006/relationships/image" Target="../media/image-34-16.png"/><Relationship Id="rId17" Type="http://schemas.openxmlformats.org/officeDocument/2006/relationships/image" Target="../media/image-34-17.png"/><Relationship Id="rId18" Type="http://schemas.openxmlformats.org/officeDocument/2006/relationships/image" Target="../media/image-34-18.png"/><Relationship Id="rId19" Type="http://schemas.openxmlformats.org/officeDocument/2006/relationships/image" Target="../media/image-34-19.png"/><Relationship Id="rId20" Type="http://schemas.openxmlformats.org/officeDocument/2006/relationships/image" Target="../media/image-34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image" Target="../media/image-36-4.png"/><Relationship Id="rId5" Type="http://schemas.openxmlformats.org/officeDocument/2006/relationships/image" Target="../media/image-3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image" Target="../media/image-37-4.png"/><Relationship Id="rId5" Type="http://schemas.openxmlformats.org/officeDocument/2006/relationships/image" Target="../media/image-37-5.png"/><Relationship Id="rId6" Type="http://schemas.openxmlformats.org/officeDocument/2006/relationships/image" Target="../media/image-37-6.png"/><Relationship Id="rId7" Type="http://schemas.openxmlformats.org/officeDocument/2006/relationships/image" Target="../media/image-37-7.png"/><Relationship Id="rId8" Type="http://schemas.openxmlformats.org/officeDocument/2006/relationships/image" Target="../media/image-37-8.png"/><Relationship Id="rId9" Type="http://schemas.openxmlformats.org/officeDocument/2006/relationships/image" Target="../media/image-37-9.png"/><Relationship Id="rId10" Type="http://schemas.openxmlformats.org/officeDocument/2006/relationships/image" Target="../media/image-37-10.png"/><Relationship Id="rId11" Type="http://schemas.openxmlformats.org/officeDocument/2006/relationships/image" Target="../media/image-37-11.png"/><Relationship Id="rId12" Type="http://schemas.openxmlformats.org/officeDocument/2006/relationships/image" Target="../media/image-37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image" Target="../media/image-38-3.png"/><Relationship Id="rId4" Type="http://schemas.openxmlformats.org/officeDocument/2006/relationships/image" Target="../media/image-38-4.png"/><Relationship Id="rId5" Type="http://schemas.openxmlformats.org/officeDocument/2006/relationships/image" Target="../media/image-38-5.png"/><Relationship Id="rId6" Type="http://schemas.openxmlformats.org/officeDocument/2006/relationships/image" Target="../media/image-38-6.png"/><Relationship Id="rId7" Type="http://schemas.openxmlformats.org/officeDocument/2006/relationships/image" Target="../media/image-38-7.png"/><Relationship Id="rId8" Type="http://schemas.openxmlformats.org/officeDocument/2006/relationships/image" Target="../media/image-38-8.png"/><Relationship Id="rId9" Type="http://schemas.openxmlformats.org/officeDocument/2006/relationships/image" Target="../media/image-38-9.png"/><Relationship Id="rId10" Type="http://schemas.openxmlformats.org/officeDocument/2006/relationships/image" Target="../media/image-38-10.png"/><Relationship Id="rId11" Type="http://schemas.openxmlformats.org/officeDocument/2006/relationships/image" Target="../media/image-38-11.png"/><Relationship Id="rId12" Type="http://schemas.openxmlformats.org/officeDocument/2006/relationships/image" Target="../media/image-38-12.png"/><Relationship Id="rId13" Type="http://schemas.openxmlformats.org/officeDocument/2006/relationships/image" Target="../media/image-38-13.png"/><Relationship Id="rId14" Type="http://schemas.openxmlformats.org/officeDocument/2006/relationships/image" Target="../media/image-38-14.png"/><Relationship Id="rId15" Type="http://schemas.openxmlformats.org/officeDocument/2006/relationships/image" Target="../media/image-38-15.png"/><Relationship Id="rId16" Type="http://schemas.openxmlformats.org/officeDocument/2006/relationships/image" Target="../media/image-38-16.png"/><Relationship Id="rId17" Type="http://schemas.openxmlformats.org/officeDocument/2006/relationships/image" Target="../media/image-38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image" Target="../media/image-3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image" Target="../media/image-40-3.png"/><Relationship Id="rId4" Type="http://schemas.openxmlformats.org/officeDocument/2006/relationships/image" Target="../media/image-40-4.png"/><Relationship Id="rId5" Type="http://schemas.openxmlformats.org/officeDocument/2006/relationships/image" Target="../media/image-40-5.png"/><Relationship Id="rId6" Type="http://schemas.openxmlformats.org/officeDocument/2006/relationships/image" Target="../media/image-40-6.png"/><Relationship Id="rId7" Type="http://schemas.openxmlformats.org/officeDocument/2006/relationships/image" Target="../media/image-40-7.png"/><Relationship Id="rId8" Type="http://schemas.openxmlformats.org/officeDocument/2006/relationships/image" Target="../media/image-40-8.png"/><Relationship Id="rId9" Type="http://schemas.openxmlformats.org/officeDocument/2006/relationships/image" Target="../media/image-40-9.png"/><Relationship Id="rId10" Type="http://schemas.openxmlformats.org/officeDocument/2006/relationships/image" Target="../media/image-40-10.png"/><Relationship Id="rId11" Type="http://schemas.openxmlformats.org/officeDocument/2006/relationships/image" Target="../media/image-40-11.png"/><Relationship Id="rId12" Type="http://schemas.openxmlformats.org/officeDocument/2006/relationships/image" Target="../media/image-40-12.png"/><Relationship Id="rId13" Type="http://schemas.openxmlformats.org/officeDocument/2006/relationships/image" Target="../media/image-40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D47A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D47A1">
              <a:alpha val="90000"/>
            </a:srgbClr>
          </a:solidFill>
          <a:ln/>
        </p:spPr>
      </p:sp>
      <p:sp>
        <p:nvSpPr>
          <p:cNvPr id="5" name="Text 2"/>
          <p:cNvSpPr txBox="1"/>
          <p:nvPr/>
        </p:nvSpPr>
        <p:spPr>
          <a:xfrm>
            <a:off x="3455518" y="409651"/>
            <a:ext cx="5686654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4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</a:t>
            </a:r>
            <a:endParaRPr lang="en-US" sz="4200" dirty="0"/>
          </a:p>
        </p:txBody>
      </p:sp>
      <p:sp>
        <p:nvSpPr>
          <p:cNvPr id="6" name="Text 3"/>
          <p:cNvSpPr txBox="1"/>
          <p:nvPr/>
        </p:nvSpPr>
        <p:spPr>
          <a:xfrm>
            <a:off x="3962095" y="1049731"/>
            <a:ext cx="4668012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4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智能球拍教練系統</a:t>
            </a:r>
            <a:endParaRPr lang="en-US" sz="4200" dirty="0"/>
          </a:p>
        </p:txBody>
      </p:sp>
      <p:sp>
        <p:nvSpPr>
          <p:cNvPr id="7" name="Text 4"/>
          <p:cNvSpPr txBox="1"/>
          <p:nvPr/>
        </p:nvSpPr>
        <p:spPr>
          <a:xfrm>
            <a:off x="3766414" y="1946758"/>
            <a:ext cx="4839005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從訓練痛點到智能突破 | Samsung 競賽專案版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3207715" y="2670962"/>
            <a:ext cx="981151" cy="381305"/>
          </a:xfrm>
          <a:prstGeom prst="roundRect">
            <a:avLst>
              <a:gd name="adj" fmla="val 179856"/>
            </a:avLst>
          </a:prstGeom>
          <a:solidFill>
            <a:srgbClr val="E53935">
              <a:alpha val="90000"/>
            </a:srgbClr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360420" y="2794406"/>
            <a:ext cx="152705" cy="152705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4330598" y="2670962"/>
            <a:ext cx="1276502" cy="381305"/>
          </a:xfrm>
          <a:prstGeom prst="roundRect">
            <a:avLst>
              <a:gd name="adj" fmla="val 179856"/>
            </a:avLst>
          </a:prstGeom>
          <a:solidFill>
            <a:srgbClr val="E53935">
              <a:alpha val="90000"/>
            </a:srgbClr>
          </a:solidFill>
          <a:ln/>
        </p:spPr>
      </p:sp>
      <p:sp>
        <p:nvSpPr>
          <p:cNvPr id="11" name="Text 7"/>
          <p:cNvSpPr txBox="1"/>
          <p:nvPr/>
        </p:nvSpPr>
        <p:spPr>
          <a:xfrm>
            <a:off x="3589020" y="2746858"/>
            <a:ext cx="5623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邊緣AI</a:t>
            </a:r>
            <a:endParaRPr lang="en-US" sz="1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83303" y="2794406"/>
            <a:ext cx="152705" cy="152705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5749747" y="2670962"/>
            <a:ext cx="1952244" cy="381305"/>
          </a:xfrm>
          <a:prstGeom prst="roundRect">
            <a:avLst>
              <a:gd name="adj" fmla="val 179856"/>
            </a:avLst>
          </a:prstGeom>
          <a:solidFill>
            <a:srgbClr val="E53935">
              <a:alpha val="90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7840980" y="2670962"/>
            <a:ext cx="1152144" cy="381305"/>
          </a:xfrm>
          <a:prstGeom prst="roundRect">
            <a:avLst>
              <a:gd name="adj" fmla="val 179856"/>
            </a:avLst>
          </a:prstGeom>
          <a:solidFill>
            <a:srgbClr val="E53935">
              <a:alpha val="90000"/>
            </a:srgbClr>
          </a:solidFill>
          <a:ln/>
        </p:spPr>
      </p:sp>
      <p:sp>
        <p:nvSpPr>
          <p:cNvPr id="15" name="Text 10"/>
          <p:cNvSpPr txBox="1"/>
          <p:nvPr/>
        </p:nvSpPr>
        <p:spPr>
          <a:xfrm>
            <a:off x="4711903" y="2746858"/>
            <a:ext cx="8577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低成本IMU</a:t>
            </a:r>
            <a:endParaRPr lang="en-US" sz="12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902452" y="2794406"/>
            <a:ext cx="152705" cy="152705"/>
          </a:xfrm>
          <a:prstGeom prst="rect">
            <a:avLst/>
          </a:prstGeom>
        </p:spPr>
      </p:pic>
      <p:sp>
        <p:nvSpPr>
          <p:cNvPr id="17" name="Text 11"/>
          <p:cNvSpPr txBox="1"/>
          <p:nvPr/>
        </p:nvSpPr>
        <p:spPr>
          <a:xfrm>
            <a:off x="6131052" y="2746858"/>
            <a:ext cx="15343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混合運算(邊緣+移動)</a:t>
            </a:r>
            <a:endParaRPr lang="en-US" sz="12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992770" y="2794406"/>
            <a:ext cx="152705" cy="152705"/>
          </a:xfrm>
          <a:prstGeom prst="rect">
            <a:avLst/>
          </a:prstGeom>
        </p:spPr>
      </p:pic>
      <p:sp>
        <p:nvSpPr>
          <p:cNvPr id="19" name="Text 12"/>
          <p:cNvSpPr txBox="1"/>
          <p:nvPr/>
        </p:nvSpPr>
        <p:spPr>
          <a:xfrm>
            <a:off x="8221370" y="274685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離線實時</a:t>
            </a:r>
            <a:endParaRPr lang="en-US" sz="120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180" b="-180"/>
          <a:stretch/>
        </p:blipFill>
        <p:spPr>
          <a:xfrm>
            <a:off x="9126626" y="6014009"/>
            <a:ext cx="190195" cy="152705"/>
          </a:xfrm>
          <a:prstGeom prst="rect">
            <a:avLst/>
          </a:prstGeom>
        </p:spPr>
      </p:pic>
      <p:sp>
        <p:nvSpPr>
          <p:cNvPr id="21" name="Text 13"/>
          <p:cNvSpPr txBox="1"/>
          <p:nvPr/>
        </p:nvSpPr>
        <p:spPr>
          <a:xfrm>
            <a:off x="9393631" y="5966460"/>
            <a:ext cx="25338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VTC青年學院人工智能與機械人課程</a:t>
            </a:r>
            <a:endParaRPr lang="en-US" sz="120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rcRect l="-1" r="-1" t="0" b="0"/>
          <a:stretch/>
        </p:blipFill>
        <p:spPr>
          <a:xfrm>
            <a:off x="2286000" y="3147365"/>
            <a:ext cx="7619695" cy="2381098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>
            <a:alphaModFix amt="80000"/>
          </a:blip>
          <a:srcRect l="0" r="0" t="0" b="0"/>
          <a:stretch/>
        </p:blipFill>
        <p:spPr>
          <a:xfrm>
            <a:off x="5048402" y="3909060"/>
            <a:ext cx="2095805" cy="2095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90590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533003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人機協作定位: 輔助而非取代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419149"/>
            <a:ext cx="5625389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我們的理念是創造人類與AI的互補關係，讓SmartRacket Coach成為教練團隊的數據助手，而非取代人類教練的經驗與判斷。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381305" y="2148840"/>
            <a:ext cx="5524805" cy="1352398"/>
          </a:xfrm>
          <a:prstGeom prst="roundRect">
            <a:avLst>
              <a:gd name="adj" fmla="val 4761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305" y="2148840"/>
            <a:ext cx="38405" cy="1352398"/>
          </a:xfrm>
          <a:prstGeom prst="rect">
            <a:avLst/>
          </a:prstGeom>
          <a:solidFill>
            <a:srgbClr val="0D47A1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62356" y="2339035"/>
            <a:ext cx="190195" cy="190195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381305" y="3691433"/>
            <a:ext cx="5524805" cy="1352398"/>
          </a:xfrm>
          <a:prstGeom prst="roundRect">
            <a:avLst>
              <a:gd name="adj" fmla="val 4761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381305" y="3691433"/>
            <a:ext cx="38405" cy="13523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0" name="Shape 7"/>
          <p:cNvSpPr/>
          <p:nvPr/>
        </p:nvSpPr>
        <p:spPr>
          <a:xfrm>
            <a:off x="381305" y="5234940"/>
            <a:ext cx="5524805" cy="1352398"/>
          </a:xfrm>
          <a:prstGeom prst="roundRect">
            <a:avLst>
              <a:gd name="adj" fmla="val 4761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381305" y="5234940"/>
            <a:ext cx="38405" cy="13523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752551" y="2291486"/>
            <a:ext cx="752551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角色</a:t>
            </a:r>
            <a:endParaRPr lang="en-US" sz="1500" dirty="0"/>
          </a:p>
        </p:txBody>
      </p:sp>
      <p:sp>
        <p:nvSpPr>
          <p:cNvPr id="13" name="Text 10"/>
          <p:cNvSpPr txBox="1"/>
          <p:nvPr/>
        </p:nvSpPr>
        <p:spPr>
          <a:xfrm>
            <a:off x="733349" y="3834994"/>
            <a:ext cx="90525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教練角色</a:t>
            </a:r>
            <a:endParaRPr lang="en-US" sz="1500" dirty="0"/>
          </a:p>
        </p:txBody>
      </p:sp>
      <p:sp>
        <p:nvSpPr>
          <p:cNvPr id="14" name="Text 11"/>
          <p:cNvSpPr txBox="1"/>
          <p:nvPr/>
        </p:nvSpPr>
        <p:spPr>
          <a:xfrm>
            <a:off x="800100" y="5377586"/>
            <a:ext cx="90525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球員角色</a:t>
            </a:r>
            <a:endParaRPr lang="en-US" sz="1500" dirty="0"/>
          </a:p>
        </p:txBody>
      </p:sp>
      <p:sp>
        <p:nvSpPr>
          <p:cNvPr id="15" name="Text 12"/>
          <p:cNvSpPr txBox="1"/>
          <p:nvPr/>
        </p:nvSpPr>
        <p:spPr>
          <a:xfrm>
            <a:off x="562356" y="2672791"/>
            <a:ext cx="388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數據收集: 實時監測每次揮拍的角速度、加速度等參數</a:t>
            </a:r>
            <a:endParaRPr lang="en-US" sz="1200" dirty="0"/>
          </a:p>
        </p:txBody>
      </p:sp>
      <p:sp>
        <p:nvSpPr>
          <p:cNvPr id="16" name="Text 13"/>
          <p:cNvSpPr txBox="1"/>
          <p:nvPr/>
        </p:nvSpPr>
        <p:spPr>
          <a:xfrm>
            <a:off x="562356" y="2901391"/>
            <a:ext cx="35817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模式識別: 辨別動作類型，評估技術品質與一致性</a:t>
            </a:r>
            <a:endParaRPr lang="en-US" sz="1200" dirty="0"/>
          </a:p>
        </p:txBody>
      </p:sp>
      <p:sp>
        <p:nvSpPr>
          <p:cNvPr id="17" name="Text 14"/>
          <p:cNvSpPr txBox="1"/>
          <p:nvPr/>
        </p:nvSpPr>
        <p:spPr>
          <a:xfrm>
            <a:off x="562356" y="3129991"/>
            <a:ext cx="3277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進步追蹤: 記錄長期趨勢，識別成長點與瓶頸</a:t>
            </a:r>
            <a:endParaRPr lang="en-US" sz="120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rcRect l="-1648" r="-1648" t="0" b="0"/>
          <a:stretch/>
        </p:blipFill>
        <p:spPr>
          <a:xfrm>
            <a:off x="562356" y="3882542"/>
            <a:ext cx="171907" cy="190195"/>
          </a:xfrm>
          <a:prstGeom prst="rect">
            <a:avLst/>
          </a:prstGeom>
        </p:spPr>
      </p:pic>
      <p:sp>
        <p:nvSpPr>
          <p:cNvPr id="19" name="Text 15"/>
          <p:cNvSpPr txBox="1"/>
          <p:nvPr/>
        </p:nvSpPr>
        <p:spPr>
          <a:xfrm>
            <a:off x="562356" y="4215384"/>
            <a:ext cx="40389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策略制定: 根據量化數據提供戰術建議與個性化訓練計劃</a:t>
            </a:r>
            <a:endParaRPr lang="en-US" sz="1200" dirty="0"/>
          </a:p>
        </p:txBody>
      </p:sp>
      <p:sp>
        <p:nvSpPr>
          <p:cNvPr id="20" name="Text 16"/>
          <p:cNvSpPr txBox="1"/>
          <p:nvPr/>
        </p:nvSpPr>
        <p:spPr>
          <a:xfrm>
            <a:off x="562356" y="4443984"/>
            <a:ext cx="38770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技術指導: 專業經驗與人文關懷提供AI無法替代的指導</a:t>
            </a:r>
            <a:endParaRPr lang="en-US" sz="1200" dirty="0"/>
          </a:p>
        </p:txBody>
      </p:sp>
      <p:sp>
        <p:nvSpPr>
          <p:cNvPr id="21" name="Text 17"/>
          <p:cNvSpPr txBox="1"/>
          <p:nvPr/>
        </p:nvSpPr>
        <p:spPr>
          <a:xfrm>
            <a:off x="562356" y="4672584"/>
            <a:ext cx="3429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心理輔導: 調整選手心態，激發潛能與競技表現</a:t>
            </a:r>
            <a:endParaRPr lang="en-US" sz="1200" dirty="0"/>
          </a:p>
        </p:txBody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62356" y="5425135"/>
            <a:ext cx="237744" cy="190195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562356" y="5758891"/>
            <a:ext cx="3277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執行訓練: 根據數據與教練建議調整技術動作</a:t>
            </a:r>
            <a:endParaRPr lang="en-US" sz="1200" dirty="0"/>
          </a:p>
        </p:txBody>
      </p:sp>
      <p:sp>
        <p:nvSpPr>
          <p:cNvPr id="24" name="Text 19"/>
          <p:cNvSpPr txBox="1"/>
          <p:nvPr/>
        </p:nvSpPr>
        <p:spPr>
          <a:xfrm>
            <a:off x="562356" y="5987491"/>
            <a:ext cx="37344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提供反饋: 分享主觀感受，協助系統優化算法與建議</a:t>
            </a:r>
            <a:endParaRPr lang="en-US" sz="1200" dirty="0"/>
          </a:p>
        </p:txBody>
      </p:sp>
      <p:sp>
        <p:nvSpPr>
          <p:cNvPr id="25" name="Text 20"/>
          <p:cNvSpPr txBox="1"/>
          <p:nvPr/>
        </p:nvSpPr>
        <p:spPr>
          <a:xfrm>
            <a:off x="562356" y="6216091"/>
            <a:ext cx="3429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自主學習: 利用即時數據加速形成正確肌肉記憶</a:t>
            </a:r>
            <a:endParaRPr lang="en-US" sz="1200" dirty="0"/>
          </a:p>
        </p:txBody>
      </p:sp>
      <p:sp>
        <p:nvSpPr>
          <p:cNvPr id="26" name="Shape 21"/>
          <p:cNvSpPr/>
          <p:nvPr/>
        </p:nvSpPr>
        <p:spPr>
          <a:xfrm>
            <a:off x="381305" y="6777533"/>
            <a:ext cx="5524805" cy="743407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27" name="Shape 22"/>
          <p:cNvSpPr/>
          <p:nvPr/>
        </p:nvSpPr>
        <p:spPr>
          <a:xfrm>
            <a:off x="381305" y="6777533"/>
            <a:ext cx="38405" cy="7434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28" name="Text 23"/>
          <p:cNvSpPr txBox="1"/>
          <p:nvPr/>
        </p:nvSpPr>
        <p:spPr>
          <a:xfrm>
            <a:off x="562356" y="6921094"/>
            <a:ext cx="53062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核心理念：技術的最高價值，不在於取代人類，而在於放大人的潛能，讓每位球員都能獲得專業級訓練體驗。</a:t>
            </a:r>
            <a:endParaRPr lang="en-US" sz="1200" dirty="0"/>
          </a:p>
        </p:txBody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7" b="-7"/>
          <a:stretch/>
        </p:blipFill>
        <p:spPr>
          <a:xfrm>
            <a:off x="6286500" y="2045513"/>
            <a:ext cx="4762195" cy="3810305"/>
          </a:xfrm>
          <a:prstGeom prst="rect">
            <a:avLst/>
          </a:prstGeom>
        </p:spPr>
      </p:pic>
      <p:sp>
        <p:nvSpPr>
          <p:cNvPr id="30" name="Shape 24"/>
          <p:cNvSpPr/>
          <p:nvPr/>
        </p:nvSpPr>
        <p:spPr>
          <a:xfrm>
            <a:off x="10858500" y="6568135"/>
            <a:ext cx="1143000" cy="1143000"/>
          </a:xfrm>
          <a:prstGeom prst="ellipse">
            <a:avLst/>
          </a:prstGeom>
          <a:solidFill>
            <a:srgbClr val="0D47A1"/>
          </a:solidFill>
          <a:ln w="38100">
            <a:solidFill>
              <a:srgbClr val="E53935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20000"/>
              </a:srgbClr>
            </a:outerShdw>
          </a:effectLst>
        </p:spPr>
      </p:sp>
      <p:sp>
        <p:nvSpPr>
          <p:cNvPr id="31" name="Text 25"/>
          <p:cNvSpPr txBox="1"/>
          <p:nvPr/>
        </p:nvSpPr>
        <p:spPr>
          <a:xfrm>
            <a:off x="11183112" y="6864401"/>
            <a:ext cx="667512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24/7</a:t>
            </a:r>
            <a:endParaRPr lang="en-US" sz="1800" dirty="0"/>
          </a:p>
        </p:txBody>
      </p:sp>
      <p:sp>
        <p:nvSpPr>
          <p:cNvPr id="32" name="Text 26"/>
          <p:cNvSpPr txBox="1"/>
          <p:nvPr/>
        </p:nvSpPr>
        <p:spPr>
          <a:xfrm>
            <a:off x="11162995" y="7177126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訓練夥伴</a:t>
            </a:r>
            <a:endParaRPr lang="en-US" sz="1000" dirty="0"/>
          </a:p>
        </p:txBody>
      </p:sp>
      <p:sp>
        <p:nvSpPr>
          <p:cNvPr id="33" name="Text 27"/>
          <p:cNvSpPr txBox="1"/>
          <p:nvPr/>
        </p:nvSpPr>
        <p:spPr>
          <a:xfrm>
            <a:off x="8987638" y="7511796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10/40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571042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硬體演進: Micro:bit → ESP32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33814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從原型驗證到穩定系統的硬體升級旅程</a:t>
            </a:r>
            <a:endParaRPr lang="en-US" sz="1500" dirty="0"/>
          </a:p>
        </p:txBody>
      </p:sp>
      <p:sp>
        <p:nvSpPr>
          <p:cNvPr id="5" name="Text 3"/>
          <p:cNvSpPr txBox="1"/>
          <p:nvPr/>
        </p:nvSpPr>
        <p:spPr>
          <a:xfrm>
            <a:off x="8987638" y="6467551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11/40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381305" y="2361895"/>
            <a:ext cx="11430000" cy="38405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7" name="Shape 5"/>
          <p:cNvSpPr/>
          <p:nvPr/>
        </p:nvSpPr>
        <p:spPr>
          <a:xfrm>
            <a:off x="1314907" y="1837944"/>
            <a:ext cx="761695" cy="76169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1362456" y="1886407"/>
            <a:ext cx="666598" cy="666598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-1118" r="-1118" t="0" b="0"/>
          <a:stretch/>
        </p:blipFill>
        <p:spPr>
          <a:xfrm>
            <a:off x="1585570" y="2076602"/>
            <a:ext cx="219456" cy="28620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4248302" y="1837944"/>
            <a:ext cx="761695" cy="76169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4295851" y="1886407"/>
            <a:ext cx="666598" cy="6665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1368857" y="2790749"/>
            <a:ext cx="758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2023年9月</a:t>
            </a:r>
            <a:endParaRPr lang="en-US" sz="1000" dirty="0"/>
          </a:p>
        </p:txBody>
      </p:sp>
      <p:sp>
        <p:nvSpPr>
          <p:cNvPr id="13" name="Text 10"/>
          <p:cNvSpPr txBox="1"/>
          <p:nvPr/>
        </p:nvSpPr>
        <p:spPr>
          <a:xfrm>
            <a:off x="4263847" y="2790749"/>
            <a:ext cx="8339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2023年11月</a:t>
            </a:r>
            <a:endParaRPr lang="en-US" sz="1000" dirty="0"/>
          </a:p>
        </p:txBody>
      </p:sp>
      <p:sp>
        <p:nvSpPr>
          <p:cNvPr id="14" name="Text 11"/>
          <p:cNvSpPr txBox="1"/>
          <p:nvPr/>
        </p:nvSpPr>
        <p:spPr>
          <a:xfrm>
            <a:off x="1181405" y="3038551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初期概念驗證</a:t>
            </a:r>
            <a:endParaRPr lang="en-US" sz="1300" dirty="0"/>
          </a:p>
        </p:txBody>
      </p:sp>
      <p:sp>
        <p:nvSpPr>
          <p:cNvPr id="15" name="Text 12"/>
          <p:cNvSpPr txBox="1"/>
          <p:nvPr/>
        </p:nvSpPr>
        <p:spPr>
          <a:xfrm>
            <a:off x="4114800" y="3038551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結構測試階段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381305" y="3390595"/>
            <a:ext cx="2628900" cy="2095805"/>
          </a:xfrm>
          <a:prstGeom prst="roundRect">
            <a:avLst>
              <a:gd name="adj" fmla="val 198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381305" y="3390595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8" name="Shape 15"/>
          <p:cNvSpPr/>
          <p:nvPr/>
        </p:nvSpPr>
        <p:spPr>
          <a:xfrm>
            <a:off x="3314700" y="3390595"/>
            <a:ext cx="2628900" cy="2095805"/>
          </a:xfrm>
          <a:prstGeom prst="roundRect">
            <a:avLst>
              <a:gd name="adj" fmla="val 198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9" name="Shape 16"/>
          <p:cNvSpPr/>
          <p:nvPr/>
        </p:nvSpPr>
        <p:spPr>
          <a:xfrm>
            <a:off x="3314700" y="3390595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20" name="Text 17"/>
          <p:cNvSpPr txBox="1"/>
          <p:nvPr/>
        </p:nvSpPr>
        <p:spPr>
          <a:xfrm>
            <a:off x="523951" y="3571646"/>
            <a:ext cx="23765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使用Micro:bit作為MVP原型，搭配MIT App Inventor建立基本通訊與數據流。</a:t>
            </a:r>
            <a:endParaRPr lang="en-US" sz="1000" dirty="0"/>
          </a:p>
        </p:txBody>
      </p:sp>
      <p:sp>
        <p:nvSpPr>
          <p:cNvPr id="21" name="Text 18"/>
          <p:cNvSpPr txBox="1"/>
          <p:nvPr/>
        </p:nvSpPr>
        <p:spPr>
          <a:xfrm>
            <a:off x="523951" y="4114800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失敗點 學習</a:t>
            </a:r>
            <a:endParaRPr lang="en-US" sz="1200" dirty="0"/>
          </a:p>
        </p:txBody>
      </p:sp>
      <p:sp>
        <p:nvSpPr>
          <p:cNvPr id="22" name="Text 19"/>
          <p:cNvSpPr txBox="1"/>
          <p:nvPr/>
        </p:nvSpPr>
        <p:spPr>
          <a:xfrm>
            <a:off x="3457346" y="3571646"/>
            <a:ext cx="2367382" cy="5907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球拍握把開孔測試，探索最佳的感測器安裝位置與固定方式，確保平衡性與手感。</a:t>
            </a:r>
            <a:endParaRPr lang="en-US" sz="1000" dirty="0"/>
          </a:p>
        </p:txBody>
      </p:sp>
      <p:sp>
        <p:nvSpPr>
          <p:cNvPr id="23" name="Text 20"/>
          <p:cNvSpPr txBox="1"/>
          <p:nvPr/>
        </p:nvSpPr>
        <p:spPr>
          <a:xfrm>
            <a:off x="3457346" y="4315054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失敗點 學習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523951" y="4390949"/>
            <a:ext cx="2343607" cy="952805"/>
          </a:xfrm>
          <a:prstGeom prst="roundRect">
            <a:avLst>
              <a:gd name="adj" fmla="val 4798"/>
            </a:avLst>
          </a:prstGeom>
          <a:solidFill>
            <a:srgbClr val="000000">
              <a:alpha val="3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3457346" y="4591202"/>
            <a:ext cx="2343607" cy="952805"/>
          </a:xfrm>
          <a:prstGeom prst="roundRect">
            <a:avLst>
              <a:gd name="adj" fmla="val 4798"/>
            </a:avLst>
          </a:prstGeom>
          <a:solidFill>
            <a:srgbClr val="000000">
              <a:alpha val="3000"/>
            </a:srgbClr>
          </a:solidFill>
          <a:ln/>
        </p:spPr>
      </p:sp>
      <p:sp>
        <p:nvSpPr>
          <p:cNvPr id="26" name="Text 23"/>
          <p:cNvSpPr txBox="1"/>
          <p:nvPr/>
        </p:nvSpPr>
        <p:spPr>
          <a:xfrm>
            <a:off x="599846" y="4466844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採樣頻率</a:t>
            </a:r>
            <a:endParaRPr lang="en-US" sz="900" dirty="0"/>
          </a:p>
        </p:txBody>
      </p:sp>
      <p:sp>
        <p:nvSpPr>
          <p:cNvPr id="27" name="Text 24"/>
          <p:cNvSpPr txBox="1"/>
          <p:nvPr/>
        </p:nvSpPr>
        <p:spPr>
          <a:xfrm>
            <a:off x="599846" y="4667098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藍牙版本</a:t>
            </a:r>
            <a:endParaRPr lang="en-US" sz="900" dirty="0"/>
          </a:p>
        </p:txBody>
      </p:sp>
      <p:sp>
        <p:nvSpPr>
          <p:cNvPr id="28" name="Text 25"/>
          <p:cNvSpPr txBox="1"/>
          <p:nvPr/>
        </p:nvSpPr>
        <p:spPr>
          <a:xfrm>
            <a:off x="599846" y="4867351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數據延遲</a:t>
            </a:r>
            <a:endParaRPr lang="en-US" sz="900" dirty="0"/>
          </a:p>
        </p:txBody>
      </p:sp>
      <p:sp>
        <p:nvSpPr>
          <p:cNvPr id="29" name="Text 26"/>
          <p:cNvSpPr txBox="1"/>
          <p:nvPr/>
        </p:nvSpPr>
        <p:spPr>
          <a:xfrm>
            <a:off x="599846" y="5067605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主要挑戰</a:t>
            </a:r>
            <a:endParaRPr lang="en-US" sz="900" dirty="0"/>
          </a:p>
        </p:txBody>
      </p:sp>
      <p:sp>
        <p:nvSpPr>
          <p:cNvPr id="30" name="Text 27"/>
          <p:cNvSpPr txBox="1"/>
          <p:nvPr/>
        </p:nvSpPr>
        <p:spPr>
          <a:xfrm>
            <a:off x="3534156" y="4667098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開孔位置</a:t>
            </a:r>
            <a:endParaRPr lang="en-US" sz="900" dirty="0"/>
          </a:p>
        </p:txBody>
      </p:sp>
      <p:sp>
        <p:nvSpPr>
          <p:cNvPr id="31" name="Text 28"/>
          <p:cNvSpPr txBox="1"/>
          <p:nvPr/>
        </p:nvSpPr>
        <p:spPr>
          <a:xfrm>
            <a:off x="3534156" y="4867351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重量增加</a:t>
            </a:r>
            <a:endParaRPr lang="en-US" sz="900" dirty="0"/>
          </a:p>
        </p:txBody>
      </p:sp>
      <p:sp>
        <p:nvSpPr>
          <p:cNvPr id="32" name="Text 29"/>
          <p:cNvSpPr txBox="1"/>
          <p:nvPr/>
        </p:nvSpPr>
        <p:spPr>
          <a:xfrm>
            <a:off x="3534156" y="5067605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加工方式</a:t>
            </a:r>
            <a:endParaRPr lang="en-US" sz="900" dirty="0"/>
          </a:p>
        </p:txBody>
      </p:sp>
      <p:sp>
        <p:nvSpPr>
          <p:cNvPr id="33" name="Text 30"/>
          <p:cNvSpPr txBox="1"/>
          <p:nvPr/>
        </p:nvSpPr>
        <p:spPr>
          <a:xfrm>
            <a:off x="3534156" y="5266944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主要挑戰</a:t>
            </a:r>
            <a:endParaRPr lang="en-US" sz="900" dirty="0"/>
          </a:p>
        </p:txBody>
      </p:sp>
      <p:sp>
        <p:nvSpPr>
          <p:cNvPr id="34" name="Text 31"/>
          <p:cNvSpPr txBox="1"/>
          <p:nvPr/>
        </p:nvSpPr>
        <p:spPr>
          <a:xfrm>
            <a:off x="2488997" y="4466844"/>
            <a:ext cx="39136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50 Hz</a:t>
            </a:r>
            <a:endParaRPr lang="en-US" sz="900" dirty="0"/>
          </a:p>
        </p:txBody>
      </p:sp>
      <p:sp>
        <p:nvSpPr>
          <p:cNvPr id="35" name="Text 32"/>
          <p:cNvSpPr txBox="1"/>
          <p:nvPr/>
        </p:nvSpPr>
        <p:spPr>
          <a:xfrm>
            <a:off x="2385670" y="4667098"/>
            <a:ext cx="49560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4.0 BLE</a:t>
            </a:r>
            <a:endParaRPr lang="en-US" sz="900" dirty="0"/>
          </a:p>
        </p:txBody>
      </p:sp>
      <p:sp>
        <p:nvSpPr>
          <p:cNvPr id="36" name="Text 33"/>
          <p:cNvSpPr txBox="1"/>
          <p:nvPr/>
        </p:nvSpPr>
        <p:spPr>
          <a:xfrm>
            <a:off x="2335378" y="4867351"/>
            <a:ext cx="54315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&gt;200 ms</a:t>
            </a:r>
            <a:endParaRPr lang="en-US" sz="900" dirty="0"/>
          </a:p>
        </p:txBody>
      </p:sp>
      <p:sp>
        <p:nvSpPr>
          <p:cNvPr id="37" name="Text 34"/>
          <p:cNvSpPr txBox="1"/>
          <p:nvPr/>
        </p:nvSpPr>
        <p:spPr>
          <a:xfrm>
            <a:off x="2333549" y="5067605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算力不足</a:t>
            </a:r>
            <a:endParaRPr lang="en-US" sz="900" dirty="0"/>
          </a:p>
        </p:txBody>
      </p:sp>
      <p:pic>
        <p:nvPicPr>
          <p:cNvPr id="3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486046" y="2076602"/>
            <a:ext cx="286207" cy="286207"/>
          </a:xfrm>
          <a:prstGeom prst="rect">
            <a:avLst/>
          </a:prstGeom>
        </p:spPr>
      </p:pic>
      <p:sp>
        <p:nvSpPr>
          <p:cNvPr id="39" name="Shape 35"/>
          <p:cNvSpPr/>
          <p:nvPr/>
        </p:nvSpPr>
        <p:spPr>
          <a:xfrm>
            <a:off x="7181698" y="1837944"/>
            <a:ext cx="761695" cy="76169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0" name="Shape 36"/>
          <p:cNvSpPr/>
          <p:nvPr/>
        </p:nvSpPr>
        <p:spPr>
          <a:xfrm>
            <a:off x="7229246" y="1886407"/>
            <a:ext cx="666598" cy="6665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41" name="Text 37"/>
          <p:cNvSpPr txBox="1"/>
          <p:nvPr/>
        </p:nvSpPr>
        <p:spPr>
          <a:xfrm>
            <a:off x="7235647" y="2790749"/>
            <a:ext cx="758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2024年1月</a:t>
            </a:r>
            <a:endParaRPr lang="en-US" sz="1000" dirty="0"/>
          </a:p>
        </p:txBody>
      </p:sp>
      <p:sp>
        <p:nvSpPr>
          <p:cNvPr id="42" name="Text 38"/>
          <p:cNvSpPr txBox="1"/>
          <p:nvPr/>
        </p:nvSpPr>
        <p:spPr>
          <a:xfrm>
            <a:off x="7055510" y="3038551"/>
            <a:ext cx="11484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Arduino開發</a:t>
            </a:r>
            <a:endParaRPr lang="en-US" sz="1300" dirty="0"/>
          </a:p>
        </p:txBody>
      </p:sp>
      <p:sp>
        <p:nvSpPr>
          <p:cNvPr id="43" name="Text 39"/>
          <p:cNvSpPr txBox="1"/>
          <p:nvPr/>
        </p:nvSpPr>
        <p:spPr>
          <a:xfrm>
            <a:off x="6391656" y="3571646"/>
            <a:ext cx="2434133" cy="5907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使用Arduino IDE直接編程，改善通信穩定性，優化數據流，實現基本動作分類。</a:t>
            </a:r>
            <a:endParaRPr lang="en-US" sz="1000" dirty="0"/>
          </a:p>
        </p:txBody>
      </p:sp>
      <p:sp>
        <p:nvSpPr>
          <p:cNvPr id="44" name="Shape 40"/>
          <p:cNvSpPr/>
          <p:nvPr/>
        </p:nvSpPr>
        <p:spPr>
          <a:xfrm>
            <a:off x="6391656" y="4591202"/>
            <a:ext cx="2343607" cy="952805"/>
          </a:xfrm>
          <a:prstGeom prst="roundRect">
            <a:avLst>
              <a:gd name="adj" fmla="val 4798"/>
            </a:avLst>
          </a:prstGeom>
          <a:solidFill>
            <a:srgbClr val="000000">
              <a:alpha val="3000"/>
            </a:srgbClr>
          </a:solidFill>
          <a:ln/>
        </p:spPr>
      </p:sp>
      <p:sp>
        <p:nvSpPr>
          <p:cNvPr id="45" name="Text 41"/>
          <p:cNvSpPr txBox="1"/>
          <p:nvPr/>
        </p:nvSpPr>
        <p:spPr>
          <a:xfrm>
            <a:off x="6467551" y="4667098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開發環境</a:t>
            </a:r>
            <a:endParaRPr lang="en-US" sz="900" dirty="0"/>
          </a:p>
        </p:txBody>
      </p:sp>
      <p:sp>
        <p:nvSpPr>
          <p:cNvPr id="46" name="Text 42"/>
          <p:cNvSpPr txBox="1"/>
          <p:nvPr/>
        </p:nvSpPr>
        <p:spPr>
          <a:xfrm>
            <a:off x="6467551" y="4867351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通訊協議</a:t>
            </a:r>
            <a:endParaRPr lang="en-US" sz="900" dirty="0"/>
          </a:p>
        </p:txBody>
      </p:sp>
      <p:sp>
        <p:nvSpPr>
          <p:cNvPr id="47" name="Text 43"/>
          <p:cNvSpPr txBox="1"/>
          <p:nvPr/>
        </p:nvSpPr>
        <p:spPr>
          <a:xfrm>
            <a:off x="6467551" y="5067605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存儲容量</a:t>
            </a:r>
            <a:endParaRPr lang="en-US" sz="900" dirty="0"/>
          </a:p>
        </p:txBody>
      </p:sp>
      <p:sp>
        <p:nvSpPr>
          <p:cNvPr id="48" name="Text 44"/>
          <p:cNvSpPr txBox="1"/>
          <p:nvPr/>
        </p:nvSpPr>
        <p:spPr>
          <a:xfrm>
            <a:off x="6467551" y="5266944"/>
            <a:ext cx="4389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準確率</a:t>
            </a:r>
            <a:endParaRPr lang="en-US" sz="900" dirty="0"/>
          </a:p>
        </p:txBody>
      </p:sp>
      <p:sp>
        <p:nvSpPr>
          <p:cNvPr id="49" name="Text 45"/>
          <p:cNvSpPr txBox="1"/>
          <p:nvPr/>
        </p:nvSpPr>
        <p:spPr>
          <a:xfrm>
            <a:off x="4765853" y="5266944"/>
            <a:ext cx="10479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尺寸卡死/零件斷裂</a:t>
            </a:r>
            <a:endParaRPr lang="en-US" sz="900" dirty="0"/>
          </a:p>
        </p:txBody>
      </p:sp>
      <p:pic>
        <p:nvPicPr>
          <p:cNvPr id="50" name="Image 2" descr="preencoded.png">    </p:cNvPr>
          <p:cNvPicPr>
            <a:picLocks noChangeAspect="1"/>
          </p:cNvPicPr>
          <p:nvPr/>
        </p:nvPicPr>
        <p:blipFill>
          <a:blip r:embed="rId3"/>
          <a:srcRect l="-607" r="-607" t="0" b="0"/>
          <a:stretch/>
        </p:blipFill>
        <p:spPr>
          <a:xfrm>
            <a:off x="7381951" y="2076602"/>
            <a:ext cx="362102" cy="286207"/>
          </a:xfrm>
          <a:prstGeom prst="rect">
            <a:avLst/>
          </a:prstGeom>
        </p:spPr>
      </p:pic>
      <p:sp>
        <p:nvSpPr>
          <p:cNvPr id="51" name="Shape 46"/>
          <p:cNvSpPr/>
          <p:nvPr/>
        </p:nvSpPr>
        <p:spPr>
          <a:xfrm>
            <a:off x="6248095" y="3390595"/>
            <a:ext cx="2628900" cy="2095805"/>
          </a:xfrm>
          <a:prstGeom prst="roundRect">
            <a:avLst>
              <a:gd name="adj" fmla="val 198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52" name="Shape 47"/>
          <p:cNvSpPr/>
          <p:nvPr/>
        </p:nvSpPr>
        <p:spPr>
          <a:xfrm>
            <a:off x="6248095" y="3390595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53" name="Text 48"/>
          <p:cNvSpPr txBox="1"/>
          <p:nvPr/>
        </p:nvSpPr>
        <p:spPr>
          <a:xfrm>
            <a:off x="6391656" y="4315054"/>
            <a:ext cx="762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突破 學習</a:t>
            </a:r>
            <a:endParaRPr lang="en-US" sz="1200" dirty="0"/>
          </a:p>
        </p:txBody>
      </p:sp>
      <p:sp>
        <p:nvSpPr>
          <p:cNvPr id="54" name="Text 49"/>
          <p:cNvSpPr txBox="1"/>
          <p:nvPr/>
        </p:nvSpPr>
        <p:spPr>
          <a:xfrm>
            <a:off x="5038344" y="4667098"/>
            <a:ext cx="7818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握把後端中心</a:t>
            </a:r>
            <a:endParaRPr lang="en-US" sz="900" dirty="0"/>
          </a:p>
        </p:txBody>
      </p:sp>
      <p:sp>
        <p:nvSpPr>
          <p:cNvPr id="55" name="Text 50"/>
          <p:cNvSpPr txBox="1"/>
          <p:nvPr/>
        </p:nvSpPr>
        <p:spPr>
          <a:xfrm>
            <a:off x="5477256" y="4867351"/>
            <a:ext cx="3337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30克</a:t>
            </a:r>
            <a:endParaRPr lang="en-US" sz="900" dirty="0"/>
          </a:p>
        </p:txBody>
      </p:sp>
      <p:sp>
        <p:nvSpPr>
          <p:cNvPr id="56" name="Text 51"/>
          <p:cNvSpPr txBox="1"/>
          <p:nvPr/>
        </p:nvSpPr>
        <p:spPr>
          <a:xfrm>
            <a:off x="5262372" y="5067605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CNC鑽孔</a:t>
            </a:r>
            <a:endParaRPr lang="en-US" sz="900" dirty="0"/>
          </a:p>
        </p:txBody>
      </p:sp>
      <p:sp>
        <p:nvSpPr>
          <p:cNvPr id="57" name="Text 52"/>
          <p:cNvSpPr txBox="1"/>
          <p:nvPr/>
        </p:nvSpPr>
        <p:spPr>
          <a:xfrm>
            <a:off x="8005572" y="4667098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Arduino IDE</a:t>
            </a:r>
            <a:endParaRPr lang="en-US" sz="900" dirty="0"/>
          </a:p>
        </p:txBody>
      </p:sp>
      <p:sp>
        <p:nvSpPr>
          <p:cNvPr id="58" name="Text 53"/>
          <p:cNvSpPr txBox="1"/>
          <p:nvPr/>
        </p:nvSpPr>
        <p:spPr>
          <a:xfrm>
            <a:off x="8136331" y="4867351"/>
            <a:ext cx="60990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BLE GATT</a:t>
            </a:r>
            <a:endParaRPr lang="en-US" sz="900" dirty="0"/>
          </a:p>
        </p:txBody>
      </p:sp>
      <p:sp>
        <p:nvSpPr>
          <p:cNvPr id="59" name="Text 54"/>
          <p:cNvSpPr txBox="1"/>
          <p:nvPr/>
        </p:nvSpPr>
        <p:spPr>
          <a:xfrm>
            <a:off x="8345729" y="5067605"/>
            <a:ext cx="4005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16 KB</a:t>
            </a:r>
            <a:endParaRPr lang="en-US" sz="900" dirty="0"/>
          </a:p>
        </p:txBody>
      </p:sp>
      <p:sp>
        <p:nvSpPr>
          <p:cNvPr id="60" name="Text 55"/>
          <p:cNvSpPr txBox="1"/>
          <p:nvPr/>
        </p:nvSpPr>
        <p:spPr>
          <a:xfrm>
            <a:off x="8350301" y="5266944"/>
            <a:ext cx="4005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~60%</a:t>
            </a:r>
            <a:endParaRPr lang="en-US" sz="900" dirty="0"/>
          </a:p>
        </p:txBody>
      </p:sp>
      <p:sp>
        <p:nvSpPr>
          <p:cNvPr id="61" name="Shape 56"/>
          <p:cNvSpPr/>
          <p:nvPr/>
        </p:nvSpPr>
        <p:spPr>
          <a:xfrm>
            <a:off x="10116007" y="1837944"/>
            <a:ext cx="761695" cy="76169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2" name="Shape 57"/>
          <p:cNvSpPr/>
          <p:nvPr/>
        </p:nvSpPr>
        <p:spPr>
          <a:xfrm>
            <a:off x="10163556" y="1886407"/>
            <a:ext cx="666598" cy="666598"/>
          </a:xfrm>
          <a:prstGeom prst="ellipse">
            <a:avLst/>
          </a:prstGeom>
          <a:solidFill>
            <a:srgbClr val="E53935"/>
          </a:solidFill>
          <a:ln/>
        </p:spPr>
      </p:sp>
      <p:pic>
        <p:nvPicPr>
          <p:cNvPr id="63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0353751" y="2076602"/>
            <a:ext cx="286207" cy="286207"/>
          </a:xfrm>
          <a:prstGeom prst="rect">
            <a:avLst/>
          </a:prstGeom>
        </p:spPr>
      </p:pic>
      <p:sp>
        <p:nvSpPr>
          <p:cNvPr id="64" name="Text 58"/>
          <p:cNvSpPr txBox="1"/>
          <p:nvPr/>
        </p:nvSpPr>
        <p:spPr>
          <a:xfrm>
            <a:off x="10169957" y="2790749"/>
            <a:ext cx="758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2024年3月</a:t>
            </a:r>
            <a:endParaRPr lang="en-US" sz="1000" dirty="0"/>
          </a:p>
        </p:txBody>
      </p:sp>
      <p:sp>
        <p:nvSpPr>
          <p:cNvPr id="65" name="Text 59"/>
          <p:cNvSpPr txBox="1"/>
          <p:nvPr/>
        </p:nvSpPr>
        <p:spPr>
          <a:xfrm>
            <a:off x="9860890" y="3038551"/>
            <a:ext cx="14054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 Mini升級</a:t>
            </a:r>
            <a:endParaRPr lang="en-US" sz="1300" dirty="0"/>
          </a:p>
        </p:txBody>
      </p:sp>
      <p:sp>
        <p:nvSpPr>
          <p:cNvPr id="66" name="Shape 60"/>
          <p:cNvSpPr/>
          <p:nvPr/>
        </p:nvSpPr>
        <p:spPr>
          <a:xfrm>
            <a:off x="9182405" y="3390595"/>
            <a:ext cx="2628900" cy="2095805"/>
          </a:xfrm>
          <a:prstGeom prst="roundRect">
            <a:avLst>
              <a:gd name="adj" fmla="val 198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7" name="Shape 61"/>
          <p:cNvSpPr/>
          <p:nvPr/>
        </p:nvSpPr>
        <p:spPr>
          <a:xfrm>
            <a:off x="9182405" y="3390595"/>
            <a:ext cx="2628900" cy="38405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68" name="Text 62"/>
          <p:cNvSpPr txBox="1"/>
          <p:nvPr/>
        </p:nvSpPr>
        <p:spPr>
          <a:xfrm>
            <a:off x="9325051" y="3571646"/>
            <a:ext cx="2367382" cy="5907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升級到Seeed Studio XIAO ESP32-C3 Mini，大幅提升算力、採樣率與續航，降低數據延遲。</a:t>
            </a:r>
            <a:endParaRPr lang="en-US" sz="1000" dirty="0"/>
          </a:p>
        </p:txBody>
      </p:sp>
      <p:sp>
        <p:nvSpPr>
          <p:cNvPr id="69" name="Text 63"/>
          <p:cNvSpPr txBox="1"/>
          <p:nvPr/>
        </p:nvSpPr>
        <p:spPr>
          <a:xfrm>
            <a:off x="9325051" y="4315054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突破 里程碑</a:t>
            </a:r>
            <a:endParaRPr lang="en-US" sz="1200" dirty="0"/>
          </a:p>
        </p:txBody>
      </p:sp>
      <p:sp>
        <p:nvSpPr>
          <p:cNvPr id="70" name="Shape 64"/>
          <p:cNvSpPr/>
          <p:nvPr/>
        </p:nvSpPr>
        <p:spPr>
          <a:xfrm>
            <a:off x="9325051" y="4591202"/>
            <a:ext cx="2343607" cy="952805"/>
          </a:xfrm>
          <a:prstGeom prst="roundRect">
            <a:avLst>
              <a:gd name="adj" fmla="val 4798"/>
            </a:avLst>
          </a:prstGeom>
          <a:solidFill>
            <a:srgbClr val="000000">
              <a:alpha val="3000"/>
            </a:srgbClr>
          </a:solidFill>
          <a:ln/>
        </p:spPr>
      </p:sp>
      <p:sp>
        <p:nvSpPr>
          <p:cNvPr id="71" name="Text 65"/>
          <p:cNvSpPr txBox="1"/>
          <p:nvPr/>
        </p:nvSpPr>
        <p:spPr>
          <a:xfrm>
            <a:off x="9400946" y="4667098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採樣頻率</a:t>
            </a:r>
            <a:endParaRPr lang="en-US" sz="900" dirty="0"/>
          </a:p>
        </p:txBody>
      </p:sp>
      <p:sp>
        <p:nvSpPr>
          <p:cNvPr id="72" name="Text 66"/>
          <p:cNvSpPr txBox="1"/>
          <p:nvPr/>
        </p:nvSpPr>
        <p:spPr>
          <a:xfrm>
            <a:off x="9400946" y="4867351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處理速度</a:t>
            </a:r>
            <a:endParaRPr lang="en-US" sz="900" dirty="0"/>
          </a:p>
        </p:txBody>
      </p:sp>
      <p:sp>
        <p:nvSpPr>
          <p:cNvPr id="73" name="Text 67"/>
          <p:cNvSpPr txBox="1"/>
          <p:nvPr/>
        </p:nvSpPr>
        <p:spPr>
          <a:xfrm>
            <a:off x="9400946" y="5067605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續航時間</a:t>
            </a:r>
            <a:endParaRPr lang="en-US" sz="900" dirty="0"/>
          </a:p>
        </p:txBody>
      </p:sp>
      <p:sp>
        <p:nvSpPr>
          <p:cNvPr id="74" name="Text 68"/>
          <p:cNvSpPr txBox="1"/>
          <p:nvPr/>
        </p:nvSpPr>
        <p:spPr>
          <a:xfrm>
            <a:off x="9400946" y="5266944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數據延遲</a:t>
            </a:r>
            <a:endParaRPr lang="en-US" sz="900" dirty="0"/>
          </a:p>
        </p:txBody>
      </p:sp>
      <p:sp>
        <p:nvSpPr>
          <p:cNvPr id="75" name="Text 69"/>
          <p:cNvSpPr txBox="1"/>
          <p:nvPr/>
        </p:nvSpPr>
        <p:spPr>
          <a:xfrm>
            <a:off x="11224260" y="4667098"/>
            <a:ext cx="45720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200 Hz</a:t>
            </a:r>
            <a:endParaRPr lang="en-US" sz="900" dirty="0"/>
          </a:p>
        </p:txBody>
      </p:sp>
      <p:sp>
        <p:nvSpPr>
          <p:cNvPr id="76" name="Text 70"/>
          <p:cNvSpPr txBox="1"/>
          <p:nvPr/>
        </p:nvSpPr>
        <p:spPr>
          <a:xfrm>
            <a:off x="11116361" y="4867351"/>
            <a:ext cx="5623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10倍提升</a:t>
            </a:r>
            <a:endParaRPr lang="en-US" sz="900" dirty="0"/>
          </a:p>
        </p:txBody>
      </p:sp>
      <p:sp>
        <p:nvSpPr>
          <p:cNvPr id="77" name="Text 71"/>
          <p:cNvSpPr txBox="1"/>
          <p:nvPr/>
        </p:nvSpPr>
        <p:spPr>
          <a:xfrm>
            <a:off x="11230661" y="5067605"/>
            <a:ext cx="4480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15小時</a:t>
            </a:r>
            <a:endParaRPr lang="en-US" sz="900" dirty="0"/>
          </a:p>
        </p:txBody>
      </p:sp>
      <p:sp>
        <p:nvSpPr>
          <p:cNvPr id="78" name="Text 72"/>
          <p:cNvSpPr txBox="1"/>
          <p:nvPr/>
        </p:nvSpPr>
        <p:spPr>
          <a:xfrm>
            <a:off x="11202314" y="5266944"/>
            <a:ext cx="4764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&lt;50 ms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45670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510382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性能飛躍數據對比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527700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從 Micro:bit 到 ESP32 的升級成果，帶來前所未有的效能提升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2628900" cy="2276856"/>
          </a:xfrm>
          <a:prstGeom prst="roundRect">
            <a:avLst>
              <a:gd name="adj" fmla="val 16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305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24305" y="1986077"/>
            <a:ext cx="342900" cy="3429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3314700" y="1647749"/>
            <a:ext cx="2628900" cy="2276856"/>
          </a:xfrm>
          <a:prstGeom prst="roundRect">
            <a:avLst>
              <a:gd name="adj" fmla="val 16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3314700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0" name="Shape 7"/>
          <p:cNvSpPr/>
          <p:nvPr/>
        </p:nvSpPr>
        <p:spPr>
          <a:xfrm>
            <a:off x="6248095" y="1647749"/>
            <a:ext cx="2628900" cy="2276856"/>
          </a:xfrm>
          <a:prstGeom prst="roundRect">
            <a:avLst>
              <a:gd name="adj" fmla="val 16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6248095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1377086" y="2542946"/>
            <a:ext cx="9390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4倍</a:t>
            </a:r>
            <a:endParaRPr lang="en-US" sz="3100" dirty="0"/>
          </a:p>
        </p:txBody>
      </p:sp>
      <p:sp>
        <p:nvSpPr>
          <p:cNvPr id="13" name="Text 10"/>
          <p:cNvSpPr txBox="1"/>
          <p:nvPr/>
        </p:nvSpPr>
        <p:spPr>
          <a:xfrm>
            <a:off x="4193438" y="2542946"/>
            <a:ext cx="1176833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10倍</a:t>
            </a:r>
            <a:endParaRPr lang="en-US" sz="3100" dirty="0"/>
          </a:p>
        </p:txBody>
      </p:sp>
      <p:sp>
        <p:nvSpPr>
          <p:cNvPr id="14" name="Text 11"/>
          <p:cNvSpPr txBox="1"/>
          <p:nvPr/>
        </p:nvSpPr>
        <p:spPr>
          <a:xfrm>
            <a:off x="6926580" y="2542946"/>
            <a:ext cx="1576426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15小時</a:t>
            </a:r>
            <a:endParaRPr lang="en-US" sz="3100" dirty="0"/>
          </a:p>
        </p:txBody>
      </p:sp>
      <p:sp>
        <p:nvSpPr>
          <p:cNvPr id="15" name="Text 12"/>
          <p:cNvSpPr txBox="1"/>
          <p:nvPr/>
        </p:nvSpPr>
        <p:spPr>
          <a:xfrm>
            <a:off x="1238098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採樣頻率提升</a:t>
            </a:r>
            <a:endParaRPr lang="en-US" sz="1200" dirty="0"/>
          </a:p>
        </p:txBody>
      </p:sp>
      <p:sp>
        <p:nvSpPr>
          <p:cNvPr id="16" name="Text 13"/>
          <p:cNvSpPr txBox="1"/>
          <p:nvPr/>
        </p:nvSpPr>
        <p:spPr>
          <a:xfrm>
            <a:off x="7257593" y="322874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電池續航</a:t>
            </a:r>
            <a:endParaRPr lang="en-US" sz="1200" dirty="0"/>
          </a:p>
        </p:txBody>
      </p:sp>
      <p:sp>
        <p:nvSpPr>
          <p:cNvPr id="17" name="Text 14"/>
          <p:cNvSpPr txBox="1"/>
          <p:nvPr/>
        </p:nvSpPr>
        <p:spPr>
          <a:xfrm>
            <a:off x="1235354" y="3519526"/>
            <a:ext cx="4151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50Hz</a:t>
            </a:r>
            <a:endParaRPr lang="en-US" sz="1000" dirty="0"/>
          </a:p>
        </p:txBody>
      </p:sp>
      <p:sp>
        <p:nvSpPr>
          <p:cNvPr id="18" name="Text 15"/>
          <p:cNvSpPr txBox="1"/>
          <p:nvPr/>
        </p:nvSpPr>
        <p:spPr>
          <a:xfrm>
            <a:off x="4778654" y="3519526"/>
            <a:ext cx="7004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ESP32-C3</a:t>
            </a:r>
            <a:endParaRPr lang="en-US" sz="1000" dirty="0"/>
          </a:p>
        </p:txBody>
      </p:sp>
      <p:sp>
        <p:nvSpPr>
          <p:cNvPr id="19" name="Text 16"/>
          <p:cNvSpPr txBox="1"/>
          <p:nvPr/>
        </p:nvSpPr>
        <p:spPr>
          <a:xfrm>
            <a:off x="7639812" y="3519526"/>
            <a:ext cx="5193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15小時</a:t>
            </a:r>
            <a:endParaRPr lang="en-US" sz="100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43" b="-43"/>
          <a:stretch/>
        </p:blipFill>
        <p:spPr>
          <a:xfrm>
            <a:off x="1591970" y="3552444"/>
            <a:ext cx="133502" cy="152705"/>
          </a:xfrm>
          <a:prstGeom prst="rect">
            <a:avLst/>
          </a:prstGeom>
        </p:spPr>
      </p:pic>
      <p:sp>
        <p:nvSpPr>
          <p:cNvPr id="21" name="Text 17"/>
          <p:cNvSpPr txBox="1"/>
          <p:nvPr/>
        </p:nvSpPr>
        <p:spPr>
          <a:xfrm>
            <a:off x="1773022" y="3519526"/>
            <a:ext cx="4910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200Hz</a:t>
            </a:r>
            <a:endParaRPr lang="en-US" sz="1000" dirty="0"/>
          </a:p>
        </p:txBody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57700" y="1986077"/>
            <a:ext cx="342900" cy="342900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4171493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處理速度提升</a:t>
            </a:r>
            <a:endParaRPr lang="en-US" sz="1200" dirty="0"/>
          </a:p>
        </p:txBody>
      </p:sp>
      <p:sp>
        <p:nvSpPr>
          <p:cNvPr id="24" name="Text 19"/>
          <p:cNvSpPr txBox="1"/>
          <p:nvPr/>
        </p:nvSpPr>
        <p:spPr>
          <a:xfrm>
            <a:off x="3883457" y="3519526"/>
            <a:ext cx="7671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原型處理器</a:t>
            </a:r>
            <a:endParaRPr lang="en-US" sz="1000" dirty="0"/>
          </a:p>
        </p:txBody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43" b="-43"/>
          <a:stretch/>
        </p:blipFill>
        <p:spPr>
          <a:xfrm>
            <a:off x="4597603" y="3552444"/>
            <a:ext cx="133502" cy="152705"/>
          </a:xfrm>
          <a:prstGeom prst="rect">
            <a:avLst/>
          </a:prstGeom>
        </p:spPr>
      </p:pic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rcRect l="-607" r="-607" t="0" b="0"/>
          <a:stretch/>
        </p:blipFill>
        <p:spPr>
          <a:xfrm>
            <a:off x="7367321" y="1986077"/>
            <a:ext cx="390449" cy="342900"/>
          </a:xfrm>
          <a:prstGeom prst="rect">
            <a:avLst/>
          </a:prstGeom>
        </p:spPr>
      </p:pic>
      <p:sp>
        <p:nvSpPr>
          <p:cNvPr id="27" name="Text 20"/>
          <p:cNvSpPr txBox="1"/>
          <p:nvPr/>
        </p:nvSpPr>
        <p:spPr>
          <a:xfrm>
            <a:off x="7071055" y="3519526"/>
            <a:ext cx="4434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5小時</a:t>
            </a:r>
            <a:endParaRPr lang="en-US" sz="1000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43" b="-43"/>
          <a:stretch/>
        </p:blipFill>
        <p:spPr>
          <a:xfrm>
            <a:off x="7458761" y="3552444"/>
            <a:ext cx="133502" cy="152705"/>
          </a:xfrm>
          <a:prstGeom prst="rect">
            <a:avLst/>
          </a:prstGeom>
        </p:spPr>
      </p:pic>
      <p:sp>
        <p:nvSpPr>
          <p:cNvPr id="29" name="Shape 21"/>
          <p:cNvSpPr/>
          <p:nvPr/>
        </p:nvSpPr>
        <p:spPr>
          <a:xfrm>
            <a:off x="9182405" y="1647749"/>
            <a:ext cx="2628900" cy="2276856"/>
          </a:xfrm>
          <a:prstGeom prst="roundRect">
            <a:avLst>
              <a:gd name="adj" fmla="val 16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0" name="Shape 22"/>
          <p:cNvSpPr/>
          <p:nvPr/>
        </p:nvSpPr>
        <p:spPr>
          <a:xfrm>
            <a:off x="9182405" y="1647749"/>
            <a:ext cx="2628900" cy="38405"/>
          </a:xfrm>
          <a:prstGeom prst="rect">
            <a:avLst/>
          </a:prstGeom>
          <a:solidFill>
            <a:srgbClr val="E53935"/>
          </a:solidFill>
          <a:ln/>
        </p:spPr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rcRect l="-743" r="-743" t="0" b="0"/>
          <a:stretch/>
        </p:blipFill>
        <p:spPr>
          <a:xfrm>
            <a:off x="10344607" y="1986077"/>
            <a:ext cx="304495" cy="342900"/>
          </a:xfrm>
          <a:prstGeom prst="rect">
            <a:avLst/>
          </a:prstGeom>
        </p:spPr>
      </p:pic>
      <p:sp>
        <p:nvSpPr>
          <p:cNvPr id="32" name="Text 23"/>
          <p:cNvSpPr txBox="1"/>
          <p:nvPr/>
        </p:nvSpPr>
        <p:spPr>
          <a:xfrm>
            <a:off x="9850831" y="2542946"/>
            <a:ext cx="159562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&lt;50ms</a:t>
            </a:r>
            <a:endParaRPr lang="en-US" sz="3100" dirty="0"/>
          </a:p>
        </p:txBody>
      </p:sp>
      <p:sp>
        <p:nvSpPr>
          <p:cNvPr id="33" name="Text 24"/>
          <p:cNvSpPr txBox="1"/>
          <p:nvPr/>
        </p:nvSpPr>
        <p:spPr>
          <a:xfrm>
            <a:off x="10191902" y="322874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系統延遲</a:t>
            </a:r>
            <a:endParaRPr lang="en-US" sz="1200" dirty="0"/>
          </a:p>
        </p:txBody>
      </p:sp>
      <p:sp>
        <p:nvSpPr>
          <p:cNvPr id="34" name="Text 25"/>
          <p:cNvSpPr txBox="1"/>
          <p:nvPr/>
        </p:nvSpPr>
        <p:spPr>
          <a:xfrm>
            <a:off x="9937699" y="3519526"/>
            <a:ext cx="5861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&gt;200ms</a:t>
            </a:r>
            <a:endParaRPr lang="en-US" sz="1000" dirty="0"/>
          </a:p>
        </p:txBody>
      </p:sp>
      <p:sp>
        <p:nvSpPr>
          <p:cNvPr id="35" name="Text 26"/>
          <p:cNvSpPr txBox="1"/>
          <p:nvPr/>
        </p:nvSpPr>
        <p:spPr>
          <a:xfrm>
            <a:off x="10648188" y="3519526"/>
            <a:ext cx="5102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&lt;50ms</a:t>
            </a:r>
            <a:endParaRPr lang="en-US" sz="1000" dirty="0"/>
          </a:p>
        </p:txBody>
      </p:sp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43" b="-43"/>
          <a:stretch/>
        </p:blipFill>
        <p:spPr>
          <a:xfrm>
            <a:off x="10467137" y="3552444"/>
            <a:ext cx="133502" cy="152705"/>
          </a:xfrm>
          <a:prstGeom prst="rect">
            <a:avLst/>
          </a:prstGeom>
        </p:spPr>
      </p:pic>
      <p:sp>
        <p:nvSpPr>
          <p:cNvPr id="37" name="Shape 27"/>
          <p:cNvSpPr/>
          <p:nvPr/>
        </p:nvSpPr>
        <p:spPr>
          <a:xfrm>
            <a:off x="381305" y="4304995"/>
            <a:ext cx="5486400" cy="66770402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8" name="Shape 28"/>
          <p:cNvSpPr/>
          <p:nvPr/>
        </p:nvSpPr>
        <p:spPr>
          <a:xfrm>
            <a:off x="6324905" y="4304995"/>
            <a:ext cx="5486400" cy="66770402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9" name="Text 29"/>
          <p:cNvSpPr txBox="1"/>
          <p:nvPr/>
        </p:nvSpPr>
        <p:spPr>
          <a:xfrm>
            <a:off x="2184502" y="4496105"/>
            <a:ext cx="20153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硬體性能飛躍 (倍數提升)</a:t>
            </a:r>
            <a:endParaRPr lang="en-US" sz="1300" dirty="0"/>
          </a:p>
        </p:txBody>
      </p:sp>
      <p:sp>
        <p:nvSpPr>
          <p:cNvPr id="40" name="Text 30"/>
          <p:cNvSpPr txBox="1"/>
          <p:nvPr/>
        </p:nvSpPr>
        <p:spPr>
          <a:xfrm>
            <a:off x="7745882" y="4496105"/>
            <a:ext cx="27770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核心指標對比: Micro:bit vs ESP32</a:t>
            </a:r>
            <a:endParaRPr lang="en-US" sz="1300" dirty="0"/>
          </a:p>
        </p:txBody>
      </p:sp>
      <p:pic>
        <p:nvPicPr>
          <p:cNvPr id="41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3" b="-3"/>
          <a:stretch/>
        </p:blipFill>
        <p:spPr>
          <a:xfrm>
            <a:off x="571500" y="4895698"/>
            <a:ext cx="5105095" cy="65989505"/>
          </a:xfrm>
          <a:prstGeom prst="rect">
            <a:avLst/>
          </a:prstGeom>
        </p:spPr>
      </p:pic>
      <p:pic>
        <p:nvPicPr>
          <p:cNvPr id="42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3" b="-3"/>
          <a:stretch/>
        </p:blipFill>
        <p:spPr>
          <a:xfrm>
            <a:off x="6515100" y="4895698"/>
            <a:ext cx="5105095" cy="65989505"/>
          </a:xfrm>
          <a:prstGeom prst="rect">
            <a:avLst/>
          </a:prstGeom>
        </p:spPr>
      </p:pic>
      <p:sp>
        <p:nvSpPr>
          <p:cNvPr id="43" name="Text 31"/>
          <p:cNvSpPr txBox="1"/>
          <p:nvPr/>
        </p:nvSpPr>
        <p:spPr>
          <a:xfrm>
            <a:off x="8987638" y="71066254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12/40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11430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1107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傳感器配置詳解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49057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精心挑選的硬體規格，實現高精度動作捕捉與低功耗運作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23951" y="1790395"/>
            <a:ext cx="190195" cy="19019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381305" y="4781398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381305" y="7915046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9" name="Text 6"/>
          <p:cNvSpPr txBox="1"/>
          <p:nvPr/>
        </p:nvSpPr>
        <p:spPr>
          <a:xfrm>
            <a:off x="1000354" y="1742846"/>
            <a:ext cx="10954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主控處理器</a:t>
            </a:r>
            <a:endParaRPr lang="en-US" sz="1500" dirty="0"/>
          </a:p>
        </p:txBody>
      </p:sp>
      <p:sp>
        <p:nvSpPr>
          <p:cNvPr id="10" name="Text 7"/>
          <p:cNvSpPr txBox="1"/>
          <p:nvPr/>
        </p:nvSpPr>
        <p:spPr>
          <a:xfrm>
            <a:off x="1000354" y="4876495"/>
            <a:ext cx="112471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IMU 傳感器</a:t>
            </a:r>
            <a:endParaRPr lang="en-US" sz="1500" dirty="0"/>
          </a:p>
        </p:txBody>
      </p:sp>
      <p:sp>
        <p:nvSpPr>
          <p:cNvPr id="11" name="Text 8"/>
          <p:cNvSpPr txBox="1"/>
          <p:nvPr/>
        </p:nvSpPr>
        <p:spPr>
          <a:xfrm>
            <a:off x="1000354" y="8010144"/>
            <a:ext cx="9052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通訊系統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381305" y="2266798"/>
            <a:ext cx="6001207" cy="466344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3" name="Shape 10"/>
          <p:cNvSpPr/>
          <p:nvPr/>
        </p:nvSpPr>
        <p:spPr>
          <a:xfrm>
            <a:off x="381305" y="2723998"/>
            <a:ext cx="6001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4" name="Shape 11"/>
          <p:cNvSpPr/>
          <p:nvPr/>
        </p:nvSpPr>
        <p:spPr>
          <a:xfrm>
            <a:off x="381305" y="5400446"/>
            <a:ext cx="6001207" cy="466344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5" name="Shape 12"/>
          <p:cNvSpPr/>
          <p:nvPr/>
        </p:nvSpPr>
        <p:spPr>
          <a:xfrm>
            <a:off x="381305" y="5857646"/>
            <a:ext cx="6001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6" name="Shape 13"/>
          <p:cNvSpPr/>
          <p:nvPr/>
        </p:nvSpPr>
        <p:spPr>
          <a:xfrm>
            <a:off x="381305" y="8534095"/>
            <a:ext cx="6001207" cy="466344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7" name="Shape 14"/>
          <p:cNvSpPr/>
          <p:nvPr/>
        </p:nvSpPr>
        <p:spPr>
          <a:xfrm>
            <a:off x="381305" y="8991295"/>
            <a:ext cx="6001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8" name="Text 15"/>
          <p:cNvSpPr txBox="1"/>
          <p:nvPr/>
        </p:nvSpPr>
        <p:spPr>
          <a:xfrm>
            <a:off x="523951" y="2381098"/>
            <a:ext cx="2563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Seeed Studio XIAO ESP32-C3 Mini</a:t>
            </a:r>
            <a:endParaRPr lang="en-US" sz="1200" dirty="0"/>
          </a:p>
        </p:txBody>
      </p:sp>
      <p:sp>
        <p:nvSpPr>
          <p:cNvPr id="19" name="Text 16"/>
          <p:cNvSpPr txBox="1"/>
          <p:nvPr/>
        </p:nvSpPr>
        <p:spPr>
          <a:xfrm>
            <a:off x="523951" y="5514746"/>
            <a:ext cx="21241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MPU-6050 六軸慣性測量單元</a:t>
            </a:r>
            <a:endParaRPr lang="en-US" sz="1200" dirty="0"/>
          </a:p>
        </p:txBody>
      </p:sp>
      <p:sp>
        <p:nvSpPr>
          <p:cNvPr id="20" name="Text 17"/>
          <p:cNvSpPr txBox="1"/>
          <p:nvPr/>
        </p:nvSpPr>
        <p:spPr>
          <a:xfrm>
            <a:off x="523951" y="8648395"/>
            <a:ext cx="13057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BLE 5.0 無線通訊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381305" y="3191256"/>
            <a:ext cx="2104949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2" name="Shape 19"/>
          <p:cNvSpPr/>
          <p:nvPr/>
        </p:nvSpPr>
        <p:spPr>
          <a:xfrm>
            <a:off x="2481682" y="3191256"/>
            <a:ext cx="39054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3" name="Shape 20"/>
          <p:cNvSpPr/>
          <p:nvPr/>
        </p:nvSpPr>
        <p:spPr>
          <a:xfrm>
            <a:off x="381305" y="3657600"/>
            <a:ext cx="2104949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4" name="Shape 21"/>
          <p:cNvSpPr/>
          <p:nvPr/>
        </p:nvSpPr>
        <p:spPr>
          <a:xfrm>
            <a:off x="2481682" y="3657600"/>
            <a:ext cx="39054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5" name="Shape 22"/>
          <p:cNvSpPr/>
          <p:nvPr/>
        </p:nvSpPr>
        <p:spPr>
          <a:xfrm>
            <a:off x="381305" y="4123944"/>
            <a:ext cx="2104949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6" name="Shape 23"/>
          <p:cNvSpPr/>
          <p:nvPr/>
        </p:nvSpPr>
        <p:spPr>
          <a:xfrm>
            <a:off x="2481682" y="4123944"/>
            <a:ext cx="39054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7" name="Shape 24"/>
          <p:cNvSpPr/>
          <p:nvPr/>
        </p:nvSpPr>
        <p:spPr>
          <a:xfrm>
            <a:off x="381305" y="6324905"/>
            <a:ext cx="2104949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8" name="Shape 25"/>
          <p:cNvSpPr/>
          <p:nvPr/>
        </p:nvSpPr>
        <p:spPr>
          <a:xfrm>
            <a:off x="2481682" y="6324905"/>
            <a:ext cx="39054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9" name="Shape 26"/>
          <p:cNvSpPr/>
          <p:nvPr/>
        </p:nvSpPr>
        <p:spPr>
          <a:xfrm>
            <a:off x="381305" y="6791249"/>
            <a:ext cx="2104949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0" name="Shape 27"/>
          <p:cNvSpPr/>
          <p:nvPr/>
        </p:nvSpPr>
        <p:spPr>
          <a:xfrm>
            <a:off x="2481682" y="6791249"/>
            <a:ext cx="39054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1" name="Shape 28"/>
          <p:cNvSpPr/>
          <p:nvPr/>
        </p:nvSpPr>
        <p:spPr>
          <a:xfrm>
            <a:off x="381305" y="7258507"/>
            <a:ext cx="2104949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2" name="Shape 29"/>
          <p:cNvSpPr/>
          <p:nvPr/>
        </p:nvSpPr>
        <p:spPr>
          <a:xfrm>
            <a:off x="2481682" y="7258507"/>
            <a:ext cx="39054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3" name="Shape 30"/>
          <p:cNvSpPr/>
          <p:nvPr/>
        </p:nvSpPr>
        <p:spPr>
          <a:xfrm>
            <a:off x="381305" y="9458554"/>
            <a:ext cx="2104949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4" name="Shape 31"/>
          <p:cNvSpPr/>
          <p:nvPr/>
        </p:nvSpPr>
        <p:spPr>
          <a:xfrm>
            <a:off x="381305" y="10392156"/>
            <a:ext cx="2104949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5" name="Text 32"/>
          <p:cNvSpPr txBox="1"/>
          <p:nvPr/>
        </p:nvSpPr>
        <p:spPr>
          <a:xfrm>
            <a:off x="523951" y="2848356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處理器型號</a:t>
            </a:r>
            <a:endParaRPr lang="en-US" sz="1200" dirty="0"/>
          </a:p>
        </p:txBody>
      </p:sp>
      <p:sp>
        <p:nvSpPr>
          <p:cNvPr id="36" name="Text 33"/>
          <p:cNvSpPr txBox="1"/>
          <p:nvPr/>
        </p:nvSpPr>
        <p:spPr>
          <a:xfrm>
            <a:off x="2624328" y="2848356"/>
            <a:ext cx="2181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ESP32-C3 RISC-V 單核 32 位元</a:t>
            </a:r>
            <a:endParaRPr lang="en-US" sz="1200" dirty="0"/>
          </a:p>
        </p:txBody>
      </p:sp>
      <p:sp>
        <p:nvSpPr>
          <p:cNvPr id="37" name="Text 34"/>
          <p:cNvSpPr txBox="1"/>
          <p:nvPr/>
        </p:nvSpPr>
        <p:spPr>
          <a:xfrm>
            <a:off x="523951" y="3314700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時脈頻率</a:t>
            </a:r>
            <a:endParaRPr lang="en-US" sz="1200" dirty="0"/>
          </a:p>
        </p:txBody>
      </p:sp>
      <p:sp>
        <p:nvSpPr>
          <p:cNvPr id="38" name="Text 35"/>
          <p:cNvSpPr txBox="1"/>
          <p:nvPr/>
        </p:nvSpPr>
        <p:spPr>
          <a:xfrm>
            <a:off x="2624328" y="3314700"/>
            <a:ext cx="25530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160 MHz (原型 Micro:bit 僅 16 MHz)</a:t>
            </a:r>
            <a:endParaRPr lang="en-US" sz="1200" dirty="0"/>
          </a:p>
        </p:txBody>
      </p:sp>
      <p:sp>
        <p:nvSpPr>
          <p:cNvPr id="39" name="Text 36"/>
          <p:cNvSpPr txBox="1"/>
          <p:nvPr/>
        </p:nvSpPr>
        <p:spPr>
          <a:xfrm>
            <a:off x="523951" y="3781044"/>
            <a:ext cx="10003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記憶體(RAM)</a:t>
            </a:r>
            <a:endParaRPr lang="en-US" sz="1200" dirty="0"/>
          </a:p>
        </p:txBody>
      </p:sp>
      <p:sp>
        <p:nvSpPr>
          <p:cNvPr id="40" name="Text 37"/>
          <p:cNvSpPr txBox="1"/>
          <p:nvPr/>
        </p:nvSpPr>
        <p:spPr>
          <a:xfrm>
            <a:off x="2624328" y="3781044"/>
            <a:ext cx="19248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400 KB SRAM (原型 16 KB)</a:t>
            </a:r>
            <a:endParaRPr lang="en-US" sz="1200" dirty="0"/>
          </a:p>
        </p:txBody>
      </p:sp>
      <p:sp>
        <p:nvSpPr>
          <p:cNvPr id="41" name="Text 38"/>
          <p:cNvSpPr txBox="1"/>
          <p:nvPr/>
        </p:nvSpPr>
        <p:spPr>
          <a:xfrm>
            <a:off x="523951" y="4248302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儲存容量</a:t>
            </a:r>
            <a:endParaRPr lang="en-US" sz="1200" dirty="0"/>
          </a:p>
        </p:txBody>
      </p:sp>
      <p:sp>
        <p:nvSpPr>
          <p:cNvPr id="42" name="Text 39"/>
          <p:cNvSpPr txBox="1"/>
          <p:nvPr/>
        </p:nvSpPr>
        <p:spPr>
          <a:xfrm>
            <a:off x="2624328" y="4248302"/>
            <a:ext cx="17629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 MB 閃存 (原型 256 KB)</a:t>
            </a:r>
            <a:endParaRPr lang="en-US" sz="1200" dirty="0"/>
          </a:p>
        </p:txBody>
      </p:sp>
      <p:pic>
        <p:nvPicPr>
          <p:cNvPr id="4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23951" y="4924044"/>
            <a:ext cx="190195" cy="190195"/>
          </a:xfrm>
          <a:prstGeom prst="rect">
            <a:avLst/>
          </a:prstGeom>
        </p:spPr>
      </p:pic>
      <p:sp>
        <p:nvSpPr>
          <p:cNvPr id="44" name="Shape 40"/>
          <p:cNvSpPr/>
          <p:nvPr/>
        </p:nvSpPr>
        <p:spPr>
          <a:xfrm>
            <a:off x="2481682" y="9458554"/>
            <a:ext cx="39054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5" name="Shape 41"/>
          <p:cNvSpPr/>
          <p:nvPr/>
        </p:nvSpPr>
        <p:spPr>
          <a:xfrm>
            <a:off x="381305" y="9924898"/>
            <a:ext cx="2104949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6" name="Shape 42"/>
          <p:cNvSpPr/>
          <p:nvPr/>
        </p:nvSpPr>
        <p:spPr>
          <a:xfrm>
            <a:off x="2481682" y="9924898"/>
            <a:ext cx="39054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7" name="Text 43"/>
          <p:cNvSpPr txBox="1"/>
          <p:nvPr/>
        </p:nvSpPr>
        <p:spPr>
          <a:xfrm>
            <a:off x="523951" y="5982005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感測器類型</a:t>
            </a:r>
            <a:endParaRPr lang="en-US" sz="1200" dirty="0"/>
          </a:p>
        </p:txBody>
      </p:sp>
      <p:sp>
        <p:nvSpPr>
          <p:cNvPr id="48" name="Text 44"/>
          <p:cNvSpPr txBox="1"/>
          <p:nvPr/>
        </p:nvSpPr>
        <p:spPr>
          <a:xfrm>
            <a:off x="2624328" y="5982005"/>
            <a:ext cx="1877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 軸加速度計 + 3 軸陀螺儀</a:t>
            </a:r>
            <a:endParaRPr lang="en-US" sz="1200" dirty="0"/>
          </a:p>
        </p:txBody>
      </p:sp>
      <p:sp>
        <p:nvSpPr>
          <p:cNvPr id="49" name="Text 45"/>
          <p:cNvSpPr txBox="1"/>
          <p:nvPr/>
        </p:nvSpPr>
        <p:spPr>
          <a:xfrm>
            <a:off x="523951" y="6448349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採樣頻率</a:t>
            </a:r>
            <a:endParaRPr lang="en-US" sz="1200" dirty="0"/>
          </a:p>
        </p:txBody>
      </p:sp>
      <p:sp>
        <p:nvSpPr>
          <p:cNvPr id="50" name="Text 46"/>
          <p:cNvSpPr txBox="1"/>
          <p:nvPr/>
        </p:nvSpPr>
        <p:spPr>
          <a:xfrm>
            <a:off x="2624328" y="6448349"/>
            <a:ext cx="16102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200 Hz (原型僅 50 Hz)</a:t>
            </a:r>
            <a:endParaRPr lang="en-US" sz="1200" dirty="0"/>
          </a:p>
        </p:txBody>
      </p:sp>
      <p:sp>
        <p:nvSpPr>
          <p:cNvPr id="51" name="Text 47"/>
          <p:cNvSpPr txBox="1"/>
          <p:nvPr/>
        </p:nvSpPr>
        <p:spPr>
          <a:xfrm>
            <a:off x="523951" y="6915607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加速度範圍</a:t>
            </a:r>
            <a:endParaRPr lang="en-US" sz="1200" dirty="0"/>
          </a:p>
        </p:txBody>
      </p:sp>
      <p:sp>
        <p:nvSpPr>
          <p:cNvPr id="52" name="Text 48"/>
          <p:cNvSpPr txBox="1"/>
          <p:nvPr/>
        </p:nvSpPr>
        <p:spPr>
          <a:xfrm>
            <a:off x="2624328" y="6915607"/>
            <a:ext cx="23719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±2g / ±4g / ±8g / ±16g 可配置</a:t>
            </a:r>
            <a:endParaRPr lang="en-US" sz="1200" dirty="0"/>
          </a:p>
        </p:txBody>
      </p:sp>
      <p:sp>
        <p:nvSpPr>
          <p:cNvPr id="53" name="Text 49"/>
          <p:cNvSpPr txBox="1"/>
          <p:nvPr/>
        </p:nvSpPr>
        <p:spPr>
          <a:xfrm>
            <a:off x="523951" y="7381951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陀螺儀範圍</a:t>
            </a:r>
            <a:endParaRPr lang="en-US" sz="1200" dirty="0"/>
          </a:p>
        </p:txBody>
      </p:sp>
      <p:sp>
        <p:nvSpPr>
          <p:cNvPr id="54" name="Text 50"/>
          <p:cNvSpPr txBox="1"/>
          <p:nvPr/>
        </p:nvSpPr>
        <p:spPr>
          <a:xfrm>
            <a:off x="2624328" y="7381951"/>
            <a:ext cx="3010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±250 / ±500 / ±1000 / ±2000 °/s 可配置</a:t>
            </a:r>
            <a:endParaRPr lang="en-US" sz="1200" dirty="0"/>
          </a:p>
        </p:txBody>
      </p:sp>
      <p:pic>
        <p:nvPicPr>
          <p:cNvPr id="55" name="Image 2" descr="preencoded.png">    </p:cNvPr>
          <p:cNvPicPr>
            <a:picLocks noChangeAspect="1"/>
          </p:cNvPicPr>
          <p:nvPr/>
        </p:nvPicPr>
        <p:blipFill>
          <a:blip r:embed="rId3"/>
          <a:srcRect l="-1282" r="-1282" t="0" b="0"/>
          <a:stretch/>
        </p:blipFill>
        <p:spPr>
          <a:xfrm>
            <a:off x="509321" y="8058607"/>
            <a:ext cx="219456" cy="190195"/>
          </a:xfrm>
          <a:prstGeom prst="rect">
            <a:avLst/>
          </a:prstGeom>
        </p:spPr>
      </p:pic>
      <p:sp>
        <p:nvSpPr>
          <p:cNvPr id="56" name="Shape 51"/>
          <p:cNvSpPr/>
          <p:nvPr/>
        </p:nvSpPr>
        <p:spPr>
          <a:xfrm>
            <a:off x="2481682" y="10392156"/>
            <a:ext cx="39054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7" name="Text 52"/>
          <p:cNvSpPr txBox="1"/>
          <p:nvPr/>
        </p:nvSpPr>
        <p:spPr>
          <a:xfrm>
            <a:off x="523951" y="9115654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藍牙版本</a:t>
            </a:r>
            <a:endParaRPr lang="en-US" sz="1200" dirty="0"/>
          </a:p>
        </p:txBody>
      </p:sp>
      <p:sp>
        <p:nvSpPr>
          <p:cNvPr id="58" name="Text 53"/>
          <p:cNvSpPr txBox="1"/>
          <p:nvPr/>
        </p:nvSpPr>
        <p:spPr>
          <a:xfrm>
            <a:off x="2624328" y="9115654"/>
            <a:ext cx="19339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BLE 5.0 (原型使用 BLE 4.0)</a:t>
            </a:r>
            <a:endParaRPr lang="en-US" sz="1200" dirty="0"/>
          </a:p>
        </p:txBody>
      </p:sp>
      <p:sp>
        <p:nvSpPr>
          <p:cNvPr id="59" name="Text 54"/>
          <p:cNvSpPr txBox="1"/>
          <p:nvPr/>
        </p:nvSpPr>
        <p:spPr>
          <a:xfrm>
            <a:off x="523951" y="958199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傳輸延遲</a:t>
            </a:r>
            <a:endParaRPr lang="en-US" sz="1200" dirty="0"/>
          </a:p>
        </p:txBody>
      </p:sp>
      <p:sp>
        <p:nvSpPr>
          <p:cNvPr id="60" name="Text 55"/>
          <p:cNvSpPr txBox="1"/>
          <p:nvPr/>
        </p:nvSpPr>
        <p:spPr>
          <a:xfrm>
            <a:off x="2624328" y="9581998"/>
            <a:ext cx="16770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&lt;50 ms (原型 &gt;200 ms)</a:t>
            </a:r>
            <a:endParaRPr lang="en-US" sz="1200" dirty="0"/>
          </a:p>
        </p:txBody>
      </p:sp>
      <p:sp>
        <p:nvSpPr>
          <p:cNvPr id="61" name="Text 56"/>
          <p:cNvSpPr txBox="1"/>
          <p:nvPr/>
        </p:nvSpPr>
        <p:spPr>
          <a:xfrm>
            <a:off x="523951" y="1004925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通信協議</a:t>
            </a:r>
            <a:endParaRPr lang="en-US" sz="1200" dirty="0"/>
          </a:p>
        </p:txBody>
      </p:sp>
      <p:sp>
        <p:nvSpPr>
          <p:cNvPr id="62" name="Text 57"/>
          <p:cNvSpPr txBox="1"/>
          <p:nvPr/>
        </p:nvSpPr>
        <p:spPr>
          <a:xfrm>
            <a:off x="2624328" y="10049256"/>
            <a:ext cx="22009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GATT 服務，支持多客戶端連接</a:t>
            </a:r>
            <a:endParaRPr lang="en-US" sz="1200" dirty="0"/>
          </a:p>
        </p:txBody>
      </p:sp>
      <p:sp>
        <p:nvSpPr>
          <p:cNvPr id="63" name="Text 58"/>
          <p:cNvSpPr txBox="1"/>
          <p:nvPr/>
        </p:nvSpPr>
        <p:spPr>
          <a:xfrm>
            <a:off x="523951" y="10515600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通信範圍</a:t>
            </a:r>
            <a:endParaRPr lang="en-US" sz="1200" dirty="0"/>
          </a:p>
        </p:txBody>
      </p:sp>
      <p:sp>
        <p:nvSpPr>
          <p:cNvPr id="64" name="Text 59"/>
          <p:cNvSpPr txBox="1"/>
          <p:nvPr/>
        </p:nvSpPr>
        <p:spPr>
          <a:xfrm>
            <a:off x="2624328" y="10515600"/>
            <a:ext cx="14575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~10 公尺 (室內環境)</a:t>
            </a:r>
            <a:endParaRPr lang="en-US" sz="1200" dirty="0"/>
          </a:p>
        </p:txBody>
      </p:sp>
      <p:sp>
        <p:nvSpPr>
          <p:cNvPr id="65" name="Shape 60"/>
          <p:cNvSpPr/>
          <p:nvPr/>
        </p:nvSpPr>
        <p:spPr>
          <a:xfrm>
            <a:off x="6667805" y="1647749"/>
            <a:ext cx="5143500" cy="2857500"/>
          </a:xfrm>
          <a:prstGeom prst="roundRect">
            <a:avLst>
              <a:gd name="adj" fmla="val 106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6" name="Shape 61"/>
          <p:cNvSpPr/>
          <p:nvPr/>
        </p:nvSpPr>
        <p:spPr>
          <a:xfrm>
            <a:off x="7334402" y="1886407"/>
            <a:ext cx="3810305" cy="2381098"/>
          </a:xfrm>
          <a:prstGeom prst="roundRect">
            <a:avLst>
              <a:gd name="adj" fmla="val 1536"/>
            </a:avLst>
          </a:prstGeom>
          <a:solidFill>
            <a:srgbClr val="F8F9FA"/>
          </a:solidFill>
          <a:ln/>
        </p:spPr>
      </p:sp>
      <p:sp>
        <p:nvSpPr>
          <p:cNvPr id="67" name="Shape 62"/>
          <p:cNvSpPr/>
          <p:nvPr/>
        </p:nvSpPr>
        <p:spPr>
          <a:xfrm>
            <a:off x="8667598" y="2695651"/>
            <a:ext cx="1143000" cy="761695"/>
          </a:xfrm>
          <a:prstGeom prst="roundRect">
            <a:avLst>
              <a:gd name="adj" fmla="val 7503"/>
            </a:avLst>
          </a:prstGeom>
          <a:solidFill>
            <a:srgbClr val="1E88E5"/>
          </a:solidFill>
          <a:ln/>
        </p:spPr>
      </p:sp>
      <p:sp>
        <p:nvSpPr>
          <p:cNvPr id="68" name="Shape 63"/>
          <p:cNvSpPr/>
          <p:nvPr/>
        </p:nvSpPr>
        <p:spPr>
          <a:xfrm>
            <a:off x="9810598" y="2838298"/>
            <a:ext cx="476402" cy="476402"/>
          </a:xfrm>
          <a:prstGeom prst="roundRect">
            <a:avLst>
              <a:gd name="adj" fmla="val 19194"/>
            </a:avLst>
          </a:prstGeom>
          <a:solidFill>
            <a:srgbClr val="C62828"/>
          </a:solidFill>
          <a:ln/>
        </p:spPr>
      </p:sp>
      <p:sp>
        <p:nvSpPr>
          <p:cNvPr id="69" name="Shape 64"/>
          <p:cNvSpPr/>
          <p:nvPr/>
        </p:nvSpPr>
        <p:spPr>
          <a:xfrm>
            <a:off x="8858707" y="3552444"/>
            <a:ext cx="381305" cy="190195"/>
          </a:xfrm>
          <a:prstGeom prst="roundRect">
            <a:avLst>
              <a:gd name="adj" fmla="val 240385"/>
            </a:avLst>
          </a:prstGeom>
          <a:solidFill>
            <a:srgbClr val="2E7D32"/>
          </a:solidFill>
          <a:ln/>
        </p:spPr>
      </p:sp>
      <p:sp>
        <p:nvSpPr>
          <p:cNvPr id="70" name="Shape 65"/>
          <p:cNvSpPr/>
          <p:nvPr/>
        </p:nvSpPr>
        <p:spPr>
          <a:xfrm>
            <a:off x="8667598" y="2600554"/>
            <a:ext cx="571500" cy="286207"/>
          </a:xfrm>
          <a:prstGeom prst="roundRect">
            <a:avLst>
              <a:gd name="adj" fmla="val 53248"/>
            </a:avLst>
          </a:prstGeom>
          <a:solidFill>
            <a:srgbClr val="F57F17"/>
          </a:solidFill>
          <a:ln/>
        </p:spPr>
      </p:sp>
      <p:sp>
        <p:nvSpPr>
          <p:cNvPr id="71" name="Shape 66"/>
          <p:cNvSpPr/>
          <p:nvPr/>
        </p:nvSpPr>
        <p:spPr>
          <a:xfrm>
            <a:off x="8762695" y="2790749"/>
            <a:ext cx="952805" cy="571500"/>
          </a:xfrm>
          <a:prstGeom prst="roundRect">
            <a:avLst>
              <a:gd name="adj" fmla="val 8000"/>
            </a:avLst>
          </a:prstGeom>
          <a:solidFill>
            <a:srgbClr val="0D47A1"/>
          </a:solidFill>
          <a:ln/>
        </p:spPr>
      </p:sp>
      <p:sp>
        <p:nvSpPr>
          <p:cNvPr id="72" name="Shape 67"/>
          <p:cNvSpPr/>
          <p:nvPr/>
        </p:nvSpPr>
        <p:spPr>
          <a:xfrm>
            <a:off x="8096098" y="2600554"/>
            <a:ext cx="1104595" cy="267005"/>
          </a:xfrm>
          <a:prstGeom prst="roundRect">
            <a:avLst>
              <a:gd name="adj" fmla="val 61155"/>
            </a:avLst>
          </a:prstGeom>
          <a:solidFill>
            <a:srgbClr val="FFFFFF">
              <a:alpha val="80000"/>
            </a:srgbClr>
          </a:solidFill>
          <a:ln/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sp>
        <p:nvSpPr>
          <p:cNvPr id="73" name="Shape 68"/>
          <p:cNvSpPr/>
          <p:nvPr/>
        </p:nvSpPr>
        <p:spPr>
          <a:xfrm>
            <a:off x="8096098" y="2600554"/>
            <a:ext cx="28346" cy="267005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74" name="Text 69"/>
          <p:cNvSpPr txBox="1"/>
          <p:nvPr/>
        </p:nvSpPr>
        <p:spPr>
          <a:xfrm>
            <a:off x="8220456" y="2648102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ESP32-C3 處理器</a:t>
            </a:r>
            <a:endParaRPr lang="en-US" sz="900" dirty="0"/>
          </a:p>
        </p:txBody>
      </p:sp>
      <p:sp>
        <p:nvSpPr>
          <p:cNvPr id="75" name="Shape 70"/>
          <p:cNvSpPr/>
          <p:nvPr/>
        </p:nvSpPr>
        <p:spPr>
          <a:xfrm>
            <a:off x="9620402" y="3076956"/>
            <a:ext cx="1133856" cy="267005"/>
          </a:xfrm>
          <a:prstGeom prst="roundRect">
            <a:avLst>
              <a:gd name="adj" fmla="val 61155"/>
            </a:avLst>
          </a:prstGeom>
          <a:solidFill>
            <a:srgbClr val="FFFFFF">
              <a:alpha val="80000"/>
            </a:srgbClr>
          </a:solidFill>
          <a:ln/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sp>
        <p:nvSpPr>
          <p:cNvPr id="76" name="Shape 71"/>
          <p:cNvSpPr/>
          <p:nvPr/>
        </p:nvSpPr>
        <p:spPr>
          <a:xfrm>
            <a:off x="9620402" y="3076956"/>
            <a:ext cx="28346" cy="267005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77" name="Text 72"/>
          <p:cNvSpPr txBox="1"/>
          <p:nvPr/>
        </p:nvSpPr>
        <p:spPr>
          <a:xfrm>
            <a:off x="9743846" y="3124505"/>
            <a:ext cx="100035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MPU-6050 傳感器</a:t>
            </a:r>
            <a:endParaRPr lang="en-US" sz="900" dirty="0"/>
          </a:p>
        </p:txBody>
      </p:sp>
      <p:sp>
        <p:nvSpPr>
          <p:cNvPr id="78" name="Shape 73"/>
          <p:cNvSpPr/>
          <p:nvPr/>
        </p:nvSpPr>
        <p:spPr>
          <a:xfrm>
            <a:off x="8477402" y="3552444"/>
            <a:ext cx="866851" cy="267005"/>
          </a:xfrm>
          <a:prstGeom prst="roundRect">
            <a:avLst>
              <a:gd name="adj" fmla="val 61155"/>
            </a:avLst>
          </a:prstGeom>
          <a:solidFill>
            <a:srgbClr val="FFFFFF">
              <a:alpha val="80000"/>
            </a:srgbClr>
          </a:solidFill>
          <a:ln/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sp>
        <p:nvSpPr>
          <p:cNvPr id="79" name="Shape 74"/>
          <p:cNvSpPr/>
          <p:nvPr/>
        </p:nvSpPr>
        <p:spPr>
          <a:xfrm>
            <a:off x="8477402" y="3552444"/>
            <a:ext cx="28346" cy="267005"/>
          </a:xfrm>
          <a:prstGeom prst="rect">
            <a:avLst/>
          </a:prstGeom>
          <a:solidFill>
            <a:srgbClr val="2E7D32"/>
          </a:solidFill>
          <a:ln/>
        </p:spPr>
      </p:sp>
      <p:sp>
        <p:nvSpPr>
          <p:cNvPr id="80" name="Text 75"/>
          <p:cNvSpPr txBox="1"/>
          <p:nvPr/>
        </p:nvSpPr>
        <p:spPr>
          <a:xfrm>
            <a:off x="8600846" y="3600907"/>
            <a:ext cx="73426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BLE 5.0 模組</a:t>
            </a:r>
            <a:endParaRPr lang="en-US" sz="900" dirty="0"/>
          </a:p>
        </p:txBody>
      </p:sp>
      <p:sp>
        <p:nvSpPr>
          <p:cNvPr id="81" name="Shape 76"/>
          <p:cNvSpPr/>
          <p:nvPr/>
        </p:nvSpPr>
        <p:spPr>
          <a:xfrm>
            <a:off x="10001707" y="2838298"/>
            <a:ext cx="685800" cy="267005"/>
          </a:xfrm>
          <a:prstGeom prst="roundRect">
            <a:avLst>
              <a:gd name="adj" fmla="val 61155"/>
            </a:avLst>
          </a:prstGeom>
          <a:solidFill>
            <a:srgbClr val="FFFFFF">
              <a:alpha val="80000"/>
            </a:srgbClr>
          </a:solidFill>
          <a:ln/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sp>
        <p:nvSpPr>
          <p:cNvPr id="82" name="Shape 77"/>
          <p:cNvSpPr/>
          <p:nvPr/>
        </p:nvSpPr>
        <p:spPr>
          <a:xfrm>
            <a:off x="10001707" y="2838298"/>
            <a:ext cx="28346" cy="267005"/>
          </a:xfrm>
          <a:prstGeom prst="rect">
            <a:avLst/>
          </a:prstGeom>
          <a:solidFill>
            <a:srgbClr val="F57F17"/>
          </a:solidFill>
          <a:ln/>
        </p:spPr>
      </p:sp>
      <p:sp>
        <p:nvSpPr>
          <p:cNvPr id="83" name="Text 78"/>
          <p:cNvSpPr txBox="1"/>
          <p:nvPr/>
        </p:nvSpPr>
        <p:spPr>
          <a:xfrm>
            <a:off x="10125151" y="2885846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電池接口</a:t>
            </a:r>
            <a:endParaRPr lang="en-US" sz="900" dirty="0"/>
          </a:p>
        </p:txBody>
      </p:sp>
      <p:sp>
        <p:nvSpPr>
          <p:cNvPr id="84" name="Shape 79"/>
          <p:cNvSpPr/>
          <p:nvPr/>
        </p:nvSpPr>
        <p:spPr>
          <a:xfrm>
            <a:off x="6667805" y="4695444"/>
            <a:ext cx="5143500" cy="6353251"/>
          </a:xfrm>
          <a:prstGeom prst="roundRect">
            <a:avLst>
              <a:gd name="adj" fmla="val 32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85" name="Text 80"/>
          <p:cNvSpPr txBox="1"/>
          <p:nvPr/>
        </p:nvSpPr>
        <p:spPr>
          <a:xfrm>
            <a:off x="8639251" y="4886554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物理規格與特性</a:t>
            </a:r>
            <a:endParaRPr lang="en-US" sz="1300" dirty="0"/>
          </a:p>
        </p:txBody>
      </p:sp>
      <p:sp>
        <p:nvSpPr>
          <p:cNvPr id="86" name="Shape 81"/>
          <p:cNvSpPr/>
          <p:nvPr/>
        </p:nvSpPr>
        <p:spPr>
          <a:xfrm>
            <a:off x="6858000" y="5743346"/>
            <a:ext cx="1666951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87" name="Shape 82"/>
          <p:cNvSpPr/>
          <p:nvPr/>
        </p:nvSpPr>
        <p:spPr>
          <a:xfrm>
            <a:off x="8524951" y="5743346"/>
            <a:ext cx="309524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88" name="Shape 83"/>
          <p:cNvSpPr/>
          <p:nvPr/>
        </p:nvSpPr>
        <p:spPr>
          <a:xfrm>
            <a:off x="6858000" y="6210605"/>
            <a:ext cx="1666951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89" name="Shape 84"/>
          <p:cNvSpPr/>
          <p:nvPr/>
        </p:nvSpPr>
        <p:spPr>
          <a:xfrm>
            <a:off x="8524951" y="6210605"/>
            <a:ext cx="309524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90" name="Shape 85"/>
          <p:cNvSpPr/>
          <p:nvPr/>
        </p:nvSpPr>
        <p:spPr>
          <a:xfrm>
            <a:off x="6858000" y="6676949"/>
            <a:ext cx="1666951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91" name="Shape 86"/>
          <p:cNvSpPr/>
          <p:nvPr/>
        </p:nvSpPr>
        <p:spPr>
          <a:xfrm>
            <a:off x="8524951" y="6676949"/>
            <a:ext cx="309524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92" name="Shape 87"/>
          <p:cNvSpPr/>
          <p:nvPr/>
        </p:nvSpPr>
        <p:spPr>
          <a:xfrm>
            <a:off x="6858000" y="7144207"/>
            <a:ext cx="1666951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93" name="Shape 88"/>
          <p:cNvSpPr/>
          <p:nvPr/>
        </p:nvSpPr>
        <p:spPr>
          <a:xfrm>
            <a:off x="8524951" y="7144207"/>
            <a:ext cx="309524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94" name="Text 89"/>
          <p:cNvSpPr txBox="1"/>
          <p:nvPr/>
        </p:nvSpPr>
        <p:spPr>
          <a:xfrm>
            <a:off x="7000646" y="5400446"/>
            <a:ext cx="428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尺寸</a:t>
            </a:r>
            <a:endParaRPr lang="en-US" sz="1200" dirty="0"/>
          </a:p>
        </p:txBody>
      </p:sp>
      <p:sp>
        <p:nvSpPr>
          <p:cNvPr id="95" name="Text 90"/>
          <p:cNvSpPr txBox="1"/>
          <p:nvPr/>
        </p:nvSpPr>
        <p:spPr>
          <a:xfrm>
            <a:off x="8667598" y="5400446"/>
            <a:ext cx="24387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35 × 25 × 12 mm (嵌入球拍握把)</a:t>
            </a:r>
            <a:endParaRPr lang="en-US" sz="1200" dirty="0"/>
          </a:p>
        </p:txBody>
      </p:sp>
      <p:sp>
        <p:nvSpPr>
          <p:cNvPr id="96" name="Text 91"/>
          <p:cNvSpPr txBox="1"/>
          <p:nvPr/>
        </p:nvSpPr>
        <p:spPr>
          <a:xfrm>
            <a:off x="7000646" y="5867705"/>
            <a:ext cx="428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重量</a:t>
            </a:r>
            <a:endParaRPr lang="en-US" sz="1200" dirty="0"/>
          </a:p>
        </p:txBody>
      </p:sp>
      <p:sp>
        <p:nvSpPr>
          <p:cNvPr id="97" name="Text 92"/>
          <p:cNvSpPr txBox="1"/>
          <p:nvPr/>
        </p:nvSpPr>
        <p:spPr>
          <a:xfrm>
            <a:off x="8667598" y="5867705"/>
            <a:ext cx="21241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18 - 25 克 (根據電池選項不同)</a:t>
            </a:r>
            <a:endParaRPr lang="en-US" sz="1200" dirty="0"/>
          </a:p>
        </p:txBody>
      </p:sp>
      <p:sp>
        <p:nvSpPr>
          <p:cNvPr id="98" name="Text 93"/>
          <p:cNvSpPr txBox="1"/>
          <p:nvPr/>
        </p:nvSpPr>
        <p:spPr>
          <a:xfrm>
            <a:off x="7000646" y="6334049"/>
            <a:ext cx="428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電源</a:t>
            </a:r>
            <a:endParaRPr lang="en-US" sz="1200" dirty="0"/>
          </a:p>
        </p:txBody>
      </p:sp>
      <p:sp>
        <p:nvSpPr>
          <p:cNvPr id="99" name="Text 94"/>
          <p:cNvSpPr txBox="1"/>
          <p:nvPr/>
        </p:nvSpPr>
        <p:spPr>
          <a:xfrm>
            <a:off x="8667598" y="6334049"/>
            <a:ext cx="19915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紐扣電池 (CR2032/CR2450)</a:t>
            </a:r>
            <a:endParaRPr lang="en-US" sz="1200" dirty="0"/>
          </a:p>
        </p:txBody>
      </p:sp>
      <p:sp>
        <p:nvSpPr>
          <p:cNvPr id="100" name="Text 95"/>
          <p:cNvSpPr txBox="1"/>
          <p:nvPr/>
        </p:nvSpPr>
        <p:spPr>
          <a:xfrm>
            <a:off x="7000646" y="6801307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續航時間</a:t>
            </a:r>
            <a:endParaRPr lang="en-US" sz="1200" dirty="0"/>
          </a:p>
        </p:txBody>
      </p:sp>
      <p:sp>
        <p:nvSpPr>
          <p:cNvPr id="101" name="Text 96"/>
          <p:cNvSpPr txBox="1"/>
          <p:nvPr/>
        </p:nvSpPr>
        <p:spPr>
          <a:xfrm>
            <a:off x="8667598" y="6801307"/>
            <a:ext cx="1571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 小時 主動訓練模式</a:t>
            </a:r>
            <a:endParaRPr lang="en-US" sz="1200" dirty="0"/>
          </a:p>
        </p:txBody>
      </p:sp>
      <p:sp>
        <p:nvSpPr>
          <p:cNvPr id="102" name="Text 97"/>
          <p:cNvSpPr txBox="1"/>
          <p:nvPr/>
        </p:nvSpPr>
        <p:spPr>
          <a:xfrm>
            <a:off x="7000646" y="72676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待機時間</a:t>
            </a:r>
            <a:endParaRPr lang="en-US" sz="1200" dirty="0"/>
          </a:p>
        </p:txBody>
      </p:sp>
      <p:sp>
        <p:nvSpPr>
          <p:cNvPr id="103" name="Text 98"/>
          <p:cNvSpPr txBox="1"/>
          <p:nvPr/>
        </p:nvSpPr>
        <p:spPr>
          <a:xfrm>
            <a:off x="8667598" y="7267651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3 - 4 個月 (智能睡眠)</a:t>
            </a:r>
            <a:endParaRPr lang="en-US" sz="1200" dirty="0"/>
          </a:p>
        </p:txBody>
      </p:sp>
      <p:sp>
        <p:nvSpPr>
          <p:cNvPr id="104" name="Text 99"/>
          <p:cNvSpPr txBox="1"/>
          <p:nvPr/>
        </p:nvSpPr>
        <p:spPr>
          <a:xfrm>
            <a:off x="6858000" y="7800746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關鍵優勢：</a:t>
            </a:r>
            <a:endParaRPr lang="en-US" sz="1200" dirty="0"/>
          </a:p>
        </p:txBody>
      </p:sp>
      <p:sp>
        <p:nvSpPr>
          <p:cNvPr id="105" name="Shape 100"/>
          <p:cNvSpPr/>
          <p:nvPr/>
        </p:nvSpPr>
        <p:spPr>
          <a:xfrm>
            <a:off x="6858000" y="8124444"/>
            <a:ext cx="1438351" cy="352044"/>
          </a:xfrm>
          <a:prstGeom prst="roundRect">
            <a:avLst>
              <a:gd name="adj" fmla="val 259740"/>
            </a:avLst>
          </a:prstGeom>
          <a:solidFill>
            <a:srgbClr val="0D47A1">
              <a:alpha val="10000"/>
            </a:srgbClr>
          </a:solidFill>
          <a:ln/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pic>
        <p:nvPicPr>
          <p:cNvPr id="10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1100" b="-1100"/>
          <a:stretch/>
        </p:blipFill>
        <p:spPr>
          <a:xfrm>
            <a:off x="7000646" y="8236915"/>
            <a:ext cx="114300" cy="133502"/>
          </a:xfrm>
          <a:prstGeom prst="rect">
            <a:avLst/>
          </a:prstGeom>
        </p:spPr>
      </p:pic>
      <p:sp>
        <p:nvSpPr>
          <p:cNvPr id="107" name="Text 101"/>
          <p:cNvSpPr txBox="1"/>
          <p:nvPr/>
        </p:nvSpPr>
        <p:spPr>
          <a:xfrm>
            <a:off x="7191756" y="8201254"/>
            <a:ext cx="10625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高採樣率 200Hz</a:t>
            </a:r>
            <a:endParaRPr lang="en-US" sz="1000" dirty="0"/>
          </a:p>
        </p:txBody>
      </p:sp>
      <p:sp>
        <p:nvSpPr>
          <p:cNvPr id="108" name="Shape 102"/>
          <p:cNvSpPr/>
          <p:nvPr/>
        </p:nvSpPr>
        <p:spPr>
          <a:xfrm>
            <a:off x="8385048" y="8124444"/>
            <a:ext cx="1200607" cy="352044"/>
          </a:xfrm>
          <a:prstGeom prst="roundRect">
            <a:avLst>
              <a:gd name="adj" fmla="val 259740"/>
            </a:avLst>
          </a:prstGeom>
          <a:solidFill>
            <a:srgbClr val="C62828">
              <a:alpha val="10000"/>
            </a:srgbClr>
          </a:solidFill>
          <a:ln/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pic>
        <p:nvPicPr>
          <p:cNvPr id="109" name="Image 4" descr="preencoded.png">    </p:cNvPr>
          <p:cNvPicPr>
            <a:picLocks noChangeAspect="1"/>
          </p:cNvPicPr>
          <p:nvPr/>
        </p:nvPicPr>
        <p:blipFill>
          <a:blip r:embed="rId5"/>
          <a:srcRect l="-837" r="-837" t="0" b="0"/>
          <a:stretch/>
        </p:blipFill>
        <p:spPr>
          <a:xfrm>
            <a:off x="8527694" y="8236915"/>
            <a:ext cx="152705" cy="133502"/>
          </a:xfrm>
          <a:prstGeom prst="rect">
            <a:avLst/>
          </a:prstGeom>
        </p:spPr>
      </p:pic>
      <p:sp>
        <p:nvSpPr>
          <p:cNvPr id="110" name="Text 103"/>
          <p:cNvSpPr txBox="1"/>
          <p:nvPr/>
        </p:nvSpPr>
        <p:spPr>
          <a:xfrm>
            <a:off x="7210044" y="8648395"/>
            <a:ext cx="9573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低延遲 &lt;50ms</a:t>
            </a:r>
            <a:endParaRPr lang="en-US" sz="1000" dirty="0"/>
          </a:p>
        </p:txBody>
      </p:sp>
      <p:sp>
        <p:nvSpPr>
          <p:cNvPr id="111" name="Text 104"/>
          <p:cNvSpPr txBox="1"/>
          <p:nvPr/>
        </p:nvSpPr>
        <p:spPr>
          <a:xfrm>
            <a:off x="8756294" y="8201254"/>
            <a:ext cx="7863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15小時續航</a:t>
            </a:r>
            <a:endParaRPr lang="en-US" sz="1000" dirty="0"/>
          </a:p>
        </p:txBody>
      </p:sp>
      <p:sp>
        <p:nvSpPr>
          <p:cNvPr id="112" name="Shape 105"/>
          <p:cNvSpPr/>
          <p:nvPr/>
        </p:nvSpPr>
        <p:spPr>
          <a:xfrm>
            <a:off x="9680753" y="8124444"/>
            <a:ext cx="1238098" cy="352044"/>
          </a:xfrm>
          <a:prstGeom prst="roundRect">
            <a:avLst>
              <a:gd name="adj" fmla="val 259740"/>
            </a:avLst>
          </a:prstGeom>
          <a:solidFill>
            <a:srgbClr val="2E7D32">
              <a:alpha val="10000"/>
            </a:srgbClr>
          </a:solidFill>
          <a:ln/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pic>
        <p:nvPicPr>
          <p:cNvPr id="11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823399" y="8236915"/>
            <a:ext cx="133502" cy="133502"/>
          </a:xfrm>
          <a:prstGeom prst="rect">
            <a:avLst/>
          </a:prstGeom>
        </p:spPr>
      </p:pic>
      <p:sp>
        <p:nvSpPr>
          <p:cNvPr id="114" name="Shape 106"/>
          <p:cNvSpPr/>
          <p:nvPr/>
        </p:nvSpPr>
        <p:spPr>
          <a:xfrm>
            <a:off x="6858000" y="8572500"/>
            <a:ext cx="1352398" cy="352044"/>
          </a:xfrm>
          <a:prstGeom prst="roundRect">
            <a:avLst>
              <a:gd name="adj" fmla="val 259740"/>
            </a:avLst>
          </a:prstGeom>
          <a:solidFill>
            <a:srgbClr val="0D47A1">
              <a:alpha val="10000"/>
            </a:srgbClr>
          </a:solidFill>
          <a:ln/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sp>
        <p:nvSpPr>
          <p:cNvPr id="115" name="Text 107"/>
          <p:cNvSpPr txBox="1"/>
          <p:nvPr/>
        </p:nvSpPr>
        <p:spPr>
          <a:xfrm>
            <a:off x="10032797" y="8201254"/>
            <a:ext cx="8430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2E7D32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輕量級 &lt;25g</a:t>
            </a:r>
            <a:endParaRPr lang="en-US" sz="1000" dirty="0"/>
          </a:p>
        </p:txBody>
      </p:sp>
      <p:pic>
        <p:nvPicPr>
          <p:cNvPr id="116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7000646" y="8684057"/>
            <a:ext cx="133502" cy="133502"/>
          </a:xfrm>
          <a:prstGeom prst="rect">
            <a:avLst/>
          </a:prstGeom>
        </p:spPr>
      </p:pic>
      <p:sp>
        <p:nvSpPr>
          <p:cNvPr id="117" name="Text 108"/>
          <p:cNvSpPr txBox="1"/>
          <p:nvPr/>
        </p:nvSpPr>
        <p:spPr>
          <a:xfrm>
            <a:off x="8987638" y="11039551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13/40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115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9108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電源管理與續航策略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39529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智能電源管理系統實現長效續航與低功耗運作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6286500" cy="6086246"/>
          </a:xfrm>
          <a:prstGeom prst="roundRect">
            <a:avLst>
              <a:gd name="adj" fmla="val 23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841" b="-841"/>
          <a:stretch/>
        </p:blipFill>
        <p:spPr>
          <a:xfrm>
            <a:off x="571500" y="1888236"/>
            <a:ext cx="190195" cy="171907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838505" y="1837944"/>
            <a:ext cx="18434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能耗模式智能切換流程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014070" y="2333549"/>
            <a:ext cx="5020056" cy="780898"/>
          </a:xfrm>
          <a:prstGeom prst="roundRect">
            <a:avLst>
              <a:gd name="adj" fmla="val 11424"/>
            </a:avLst>
          </a:prstGeom>
          <a:solidFill>
            <a:srgbClr val="1E88E5">
              <a:alpha val="10000"/>
            </a:srgbClr>
          </a:solidFill>
          <a:ln w="12700">
            <a:solidFill>
              <a:srgbClr val="1E88E5"/>
            </a:solidFill>
            <a:prstDash val="solid"/>
          </a:ln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43" b="-43"/>
          <a:stretch/>
        </p:blipFill>
        <p:spPr>
          <a:xfrm>
            <a:off x="1166774" y="2523744"/>
            <a:ext cx="133502" cy="152705"/>
          </a:xfrm>
          <a:prstGeom prst="rect">
            <a:avLst/>
          </a:prstGeom>
        </p:spPr>
      </p:pic>
      <p:sp>
        <p:nvSpPr>
          <p:cNvPr id="10" name="Text 6"/>
          <p:cNvSpPr txBox="1"/>
          <p:nvPr/>
        </p:nvSpPr>
        <p:spPr>
          <a:xfrm>
            <a:off x="1395374" y="2486254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主動訓練模式</a:t>
            </a:r>
            <a:endParaRPr lang="en-US" sz="1200" dirty="0"/>
          </a:p>
        </p:txBody>
      </p:sp>
      <p:sp>
        <p:nvSpPr>
          <p:cNvPr id="11" name="Text 7"/>
          <p:cNvSpPr txBox="1"/>
          <p:nvPr/>
        </p:nvSpPr>
        <p:spPr>
          <a:xfrm>
            <a:off x="1166774" y="2762402"/>
            <a:ext cx="42153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持續數據採集與傳輸，完整功能開啟，BLE保持連接，陀螺儀高頻取樣</a:t>
            </a:r>
            <a:endParaRPr lang="en-US" sz="1000" dirty="0"/>
          </a:p>
        </p:txBody>
      </p:sp>
      <p:sp>
        <p:nvSpPr>
          <p:cNvPr id="12" name="Text 8"/>
          <p:cNvSpPr txBox="1"/>
          <p:nvPr/>
        </p:nvSpPr>
        <p:spPr>
          <a:xfrm>
            <a:off x="2842870" y="3448202"/>
            <a:ext cx="14648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i="1" dirty="0">
                <a:solidFill>
                  <a:srgbClr val="9E9E9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靜止 3 分鐘，無動作檢測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1014070" y="3776472"/>
            <a:ext cx="5020056" cy="780898"/>
          </a:xfrm>
          <a:prstGeom prst="roundRect">
            <a:avLst>
              <a:gd name="adj" fmla="val 11424"/>
            </a:avLst>
          </a:prstGeom>
          <a:solidFill>
            <a:srgbClr val="9E9E9E">
              <a:alpha val="10000"/>
            </a:srgbClr>
          </a:solidFill>
          <a:ln w="12700">
            <a:solidFill>
              <a:srgbClr val="9E9E9E"/>
            </a:solidFill>
            <a:prstDash val="solid"/>
          </a:ln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100" b="-100"/>
          <a:stretch/>
        </p:blipFill>
        <p:spPr>
          <a:xfrm>
            <a:off x="1166774" y="3967582"/>
            <a:ext cx="114300" cy="152705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3055925" y="4891126"/>
            <a:ext cx="103601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i="1" dirty="0">
                <a:solidFill>
                  <a:srgbClr val="9E9E9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靜止超過 30 分鐘</a:t>
            </a:r>
            <a:endParaRPr lang="en-US" sz="900" dirty="0"/>
          </a:p>
        </p:txBody>
      </p:sp>
      <p:sp>
        <p:nvSpPr>
          <p:cNvPr id="16" name="Text 11"/>
          <p:cNvSpPr txBox="1"/>
          <p:nvPr/>
        </p:nvSpPr>
        <p:spPr>
          <a:xfrm>
            <a:off x="2905049" y="6334049"/>
            <a:ext cx="134142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i="1" dirty="0">
                <a:solidFill>
                  <a:srgbClr val="9E9E9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檢測到動作或手動喚醒</a:t>
            </a:r>
            <a:endParaRPr lang="en-US" sz="900" dirty="0"/>
          </a:p>
        </p:txBody>
      </p:sp>
      <p:sp>
        <p:nvSpPr>
          <p:cNvPr id="17" name="Shape 12"/>
          <p:cNvSpPr/>
          <p:nvPr/>
        </p:nvSpPr>
        <p:spPr>
          <a:xfrm>
            <a:off x="1014070" y="5219395"/>
            <a:ext cx="5020056" cy="780898"/>
          </a:xfrm>
          <a:prstGeom prst="roundRect">
            <a:avLst>
              <a:gd name="adj" fmla="val 11424"/>
            </a:avLst>
          </a:prstGeom>
          <a:solidFill>
            <a:srgbClr val="9E9E9E">
              <a:alpha val="10000"/>
            </a:srgbClr>
          </a:solidFill>
          <a:ln w="12700">
            <a:solidFill>
              <a:srgbClr val="9E9E9E"/>
            </a:solidFill>
            <a:prstDash val="solid"/>
          </a:ln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sp>
        <p:nvSpPr>
          <p:cNvPr id="18" name="Text 13"/>
          <p:cNvSpPr txBox="1"/>
          <p:nvPr/>
        </p:nvSpPr>
        <p:spPr>
          <a:xfrm>
            <a:off x="1376172" y="3929177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61616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智能睡眠模式</a:t>
            </a:r>
            <a:endParaRPr lang="en-US" sz="1200" dirty="0"/>
          </a:p>
        </p:txBody>
      </p:sp>
      <p:sp>
        <p:nvSpPr>
          <p:cNvPr id="19" name="Text 14"/>
          <p:cNvSpPr txBox="1"/>
          <p:nvPr/>
        </p:nvSpPr>
        <p:spPr>
          <a:xfrm>
            <a:off x="1166774" y="4205326"/>
            <a:ext cx="36722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陀螺儀降頻採樣，BLE間歇連接，CPU降頻，非核心功能關閉</a:t>
            </a:r>
            <a:endParaRPr lang="en-US" sz="10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166774" y="5410505"/>
            <a:ext cx="152705" cy="152705"/>
          </a:xfrm>
          <a:prstGeom prst="rect">
            <a:avLst/>
          </a:prstGeom>
        </p:spPr>
      </p:pic>
      <p:sp>
        <p:nvSpPr>
          <p:cNvPr id="21" name="Text 15"/>
          <p:cNvSpPr txBox="1"/>
          <p:nvPr/>
        </p:nvSpPr>
        <p:spPr>
          <a:xfrm>
            <a:off x="1414577" y="5372100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61616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深度睡眠模式</a:t>
            </a:r>
            <a:endParaRPr lang="en-US" sz="1200" dirty="0"/>
          </a:p>
        </p:txBody>
      </p:sp>
      <p:sp>
        <p:nvSpPr>
          <p:cNvPr id="22" name="Text 16"/>
          <p:cNvSpPr txBox="1"/>
          <p:nvPr/>
        </p:nvSpPr>
        <p:spPr>
          <a:xfrm>
            <a:off x="1166774" y="5648249"/>
            <a:ext cx="38057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僅保留加速度計低頻檢測，BLE斷開，CPU休眠，最小功耗運作</a:t>
            </a:r>
            <a:endParaRPr lang="en-US" sz="1000" dirty="0"/>
          </a:p>
        </p:txBody>
      </p:sp>
      <p:sp>
        <p:nvSpPr>
          <p:cNvPr id="23" name="Shape 17"/>
          <p:cNvSpPr/>
          <p:nvPr/>
        </p:nvSpPr>
        <p:spPr>
          <a:xfrm>
            <a:off x="1014070" y="6662318"/>
            <a:ext cx="5020056" cy="780898"/>
          </a:xfrm>
          <a:prstGeom prst="roundRect">
            <a:avLst>
              <a:gd name="adj" fmla="val 11424"/>
            </a:avLst>
          </a:prstGeom>
          <a:solidFill>
            <a:srgbClr val="C62828">
              <a:alpha val="10000"/>
            </a:srgbClr>
          </a:solidFill>
          <a:ln w="12700">
            <a:solidFill>
              <a:srgbClr val="C62828"/>
            </a:solidFill>
            <a:prstDash val="solid"/>
          </a:ln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43" b="-43"/>
          <a:stretch/>
        </p:blipFill>
        <p:spPr>
          <a:xfrm>
            <a:off x="1166774" y="6853428"/>
            <a:ext cx="133502" cy="152705"/>
          </a:xfrm>
          <a:prstGeom prst="rect">
            <a:avLst/>
          </a:prstGeom>
        </p:spPr>
      </p:pic>
      <p:sp>
        <p:nvSpPr>
          <p:cNvPr id="25" name="Text 18"/>
          <p:cNvSpPr txBox="1"/>
          <p:nvPr/>
        </p:nvSpPr>
        <p:spPr>
          <a:xfrm>
            <a:off x="1395374" y="6815023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快速喚醒模式</a:t>
            </a:r>
            <a:endParaRPr lang="en-US" sz="1200" dirty="0"/>
          </a:p>
        </p:txBody>
      </p:sp>
      <p:sp>
        <p:nvSpPr>
          <p:cNvPr id="26" name="Text 19"/>
          <p:cNvSpPr txBox="1"/>
          <p:nvPr/>
        </p:nvSpPr>
        <p:spPr>
          <a:xfrm>
            <a:off x="1166774" y="7091172"/>
            <a:ext cx="38441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 500ms 內喚醒所有系統，快速恢復連接與數據流，無感知切換</a:t>
            </a:r>
            <a:endParaRPr lang="en-US" sz="1000" dirty="0"/>
          </a:p>
        </p:txBody>
      </p:sp>
      <p:sp>
        <p:nvSpPr>
          <p:cNvPr id="27" name="Shape 20"/>
          <p:cNvSpPr/>
          <p:nvPr/>
        </p:nvSpPr>
        <p:spPr>
          <a:xfrm>
            <a:off x="7239305" y="1647749"/>
            <a:ext cx="4572000" cy="2286000"/>
          </a:xfrm>
          <a:prstGeom prst="roundRect">
            <a:avLst>
              <a:gd name="adj" fmla="val 166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381951" y="1837944"/>
            <a:ext cx="152705" cy="152705"/>
          </a:xfrm>
          <a:prstGeom prst="rect">
            <a:avLst/>
          </a:prstGeom>
        </p:spPr>
      </p:pic>
      <p:sp>
        <p:nvSpPr>
          <p:cNvPr id="29" name="Text 21"/>
          <p:cNvSpPr txBox="1"/>
          <p:nvPr/>
        </p:nvSpPr>
        <p:spPr>
          <a:xfrm>
            <a:off x="7610551" y="1790395"/>
            <a:ext cx="1648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不同模式電量消耗曲線</a:t>
            </a:r>
            <a:endParaRPr lang="en-US" sz="1200" dirty="0"/>
          </a:p>
        </p:txBody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-6" b="-6"/>
          <a:stretch/>
        </p:blipFill>
        <p:spPr>
          <a:xfrm>
            <a:off x="7381951" y="2115007"/>
            <a:ext cx="4286707" cy="2000707"/>
          </a:xfrm>
          <a:prstGeom prst="rect">
            <a:avLst/>
          </a:prstGeom>
        </p:spPr>
      </p:pic>
      <p:sp>
        <p:nvSpPr>
          <p:cNvPr id="31" name="Shape 22"/>
          <p:cNvSpPr/>
          <p:nvPr/>
        </p:nvSpPr>
        <p:spPr>
          <a:xfrm>
            <a:off x="7239305" y="4076395"/>
            <a:ext cx="4572000" cy="961949"/>
          </a:xfrm>
          <a:prstGeom prst="roundRect">
            <a:avLst>
              <a:gd name="adj" fmla="val 941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2" name="Shape 23"/>
          <p:cNvSpPr/>
          <p:nvPr/>
        </p:nvSpPr>
        <p:spPr>
          <a:xfrm>
            <a:off x="7239305" y="4076395"/>
            <a:ext cx="47549" cy="961949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3" name="Shape 24"/>
          <p:cNvSpPr/>
          <p:nvPr/>
        </p:nvSpPr>
        <p:spPr>
          <a:xfrm>
            <a:off x="7239305" y="5181905"/>
            <a:ext cx="4572000" cy="961949"/>
          </a:xfrm>
          <a:prstGeom prst="roundRect">
            <a:avLst>
              <a:gd name="adj" fmla="val 941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4" name="Shape 25"/>
          <p:cNvSpPr/>
          <p:nvPr/>
        </p:nvSpPr>
        <p:spPr>
          <a:xfrm>
            <a:off x="7239305" y="5181905"/>
            <a:ext cx="47549" cy="961949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5" name="Shape 26"/>
          <p:cNvSpPr/>
          <p:nvPr/>
        </p:nvSpPr>
        <p:spPr>
          <a:xfrm>
            <a:off x="7429500" y="4319626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rcRect l="-1282" r="-1282" t="0" b="0"/>
          <a:stretch/>
        </p:blipFill>
        <p:spPr>
          <a:xfrm>
            <a:off x="7558430" y="4462272"/>
            <a:ext cx="219456" cy="190195"/>
          </a:xfrm>
          <a:prstGeom prst="rect">
            <a:avLst/>
          </a:prstGeom>
        </p:spPr>
      </p:pic>
      <p:sp>
        <p:nvSpPr>
          <p:cNvPr id="37" name="Shape 27"/>
          <p:cNvSpPr/>
          <p:nvPr/>
        </p:nvSpPr>
        <p:spPr>
          <a:xfrm>
            <a:off x="7429500" y="5424221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38" name="Text 28"/>
          <p:cNvSpPr txBox="1"/>
          <p:nvPr/>
        </p:nvSpPr>
        <p:spPr>
          <a:xfrm>
            <a:off x="8048549" y="421995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紐扣電池供電</a:t>
            </a:r>
            <a:endParaRPr lang="en-US" sz="1200" dirty="0"/>
          </a:p>
        </p:txBody>
      </p:sp>
      <p:sp>
        <p:nvSpPr>
          <p:cNvPr id="39" name="Text 29"/>
          <p:cNvSpPr txBox="1"/>
          <p:nvPr/>
        </p:nvSpPr>
        <p:spPr>
          <a:xfrm>
            <a:off x="8048549" y="4496105"/>
            <a:ext cx="3615538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採用標準 CR2032 3V 紐扣電池，易於更換，普遍可得，成本低廉</a:t>
            </a:r>
            <a:endParaRPr lang="en-US" sz="1000" dirty="0"/>
          </a:p>
        </p:txBody>
      </p:sp>
      <p:pic>
        <p:nvPicPr>
          <p:cNvPr id="4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572146" y="5567782"/>
            <a:ext cx="190195" cy="190195"/>
          </a:xfrm>
          <a:prstGeom prst="rect">
            <a:avLst/>
          </a:prstGeom>
        </p:spPr>
      </p:pic>
      <p:sp>
        <p:nvSpPr>
          <p:cNvPr id="41" name="Text 30"/>
          <p:cNvSpPr txBox="1"/>
          <p:nvPr/>
        </p:nvSpPr>
        <p:spPr>
          <a:xfrm>
            <a:off x="8048549" y="53245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長效續航</a:t>
            </a:r>
            <a:endParaRPr lang="en-US" sz="1200" dirty="0"/>
          </a:p>
        </p:txBody>
      </p:sp>
      <p:sp>
        <p:nvSpPr>
          <p:cNvPr id="42" name="Text 31"/>
          <p:cNvSpPr txBox="1"/>
          <p:nvPr/>
        </p:nvSpPr>
        <p:spPr>
          <a:xfrm>
            <a:off x="8048549" y="5600700"/>
            <a:ext cx="19860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主動訓練模式：15小時連續使用</a:t>
            </a:r>
            <a:endParaRPr lang="en-US" sz="1000" dirty="0"/>
          </a:p>
        </p:txBody>
      </p:sp>
      <p:sp>
        <p:nvSpPr>
          <p:cNvPr id="43" name="Text 32"/>
          <p:cNvSpPr txBox="1"/>
          <p:nvPr/>
        </p:nvSpPr>
        <p:spPr>
          <a:xfrm>
            <a:off x="8048549" y="5800954"/>
            <a:ext cx="17675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待機模式：3-4個月超長待機</a:t>
            </a:r>
            <a:endParaRPr lang="en-US" sz="1000" dirty="0"/>
          </a:p>
        </p:txBody>
      </p:sp>
      <p:sp>
        <p:nvSpPr>
          <p:cNvPr id="44" name="Shape 33"/>
          <p:cNvSpPr/>
          <p:nvPr/>
        </p:nvSpPr>
        <p:spPr>
          <a:xfrm>
            <a:off x="7239305" y="6286500"/>
            <a:ext cx="4572000" cy="76169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5" name="Shape 34"/>
          <p:cNvSpPr/>
          <p:nvPr/>
        </p:nvSpPr>
        <p:spPr>
          <a:xfrm>
            <a:off x="7239305" y="6286500"/>
            <a:ext cx="47549" cy="761695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46" name="Shape 35"/>
          <p:cNvSpPr/>
          <p:nvPr/>
        </p:nvSpPr>
        <p:spPr>
          <a:xfrm>
            <a:off x="7429500" y="6429146"/>
            <a:ext cx="476402" cy="476402"/>
          </a:xfrm>
          <a:prstGeom prst="ellipse">
            <a:avLst/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47" name="Image 9" descr="preencoded.png">    </p:cNvPr>
          <p:cNvPicPr>
            <a:picLocks noChangeAspect="1"/>
          </p:cNvPicPr>
          <p:nvPr/>
        </p:nvPicPr>
        <p:blipFill>
          <a:blip r:embed="rId10"/>
          <a:srcRect l="-1282" r="-1282" t="0" b="0"/>
          <a:stretch/>
        </p:blipFill>
        <p:spPr>
          <a:xfrm>
            <a:off x="7558430" y="6572707"/>
            <a:ext cx="219456" cy="190195"/>
          </a:xfrm>
          <a:prstGeom prst="rect">
            <a:avLst/>
          </a:prstGeom>
        </p:spPr>
      </p:pic>
      <p:sp>
        <p:nvSpPr>
          <p:cNvPr id="48" name="Text 36"/>
          <p:cNvSpPr txBox="1"/>
          <p:nvPr/>
        </p:nvSpPr>
        <p:spPr>
          <a:xfrm>
            <a:off x="8048549" y="64291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未來升級方案</a:t>
            </a:r>
            <a:endParaRPr lang="en-US" sz="1200" dirty="0"/>
          </a:p>
        </p:txBody>
      </p:sp>
      <p:sp>
        <p:nvSpPr>
          <p:cNvPr id="49" name="Text 37"/>
          <p:cNvSpPr txBox="1"/>
          <p:nvPr/>
        </p:nvSpPr>
        <p:spPr>
          <a:xfrm>
            <a:off x="8048549" y="6705295"/>
            <a:ext cx="34436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超級電容 + 無線充電方案，支持快速充電與環保能源利用</a:t>
            </a:r>
            <a:endParaRPr lang="en-US" sz="1000" dirty="0"/>
          </a:p>
        </p:txBody>
      </p:sp>
      <p:sp>
        <p:nvSpPr>
          <p:cNvPr id="50" name="Text 38"/>
          <p:cNvSpPr txBox="1"/>
          <p:nvPr/>
        </p:nvSpPr>
        <p:spPr>
          <a:xfrm>
            <a:off x="8987638" y="7720279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14/40</a:t>
            </a:r>
            <a:endParaRPr 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9108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設計挑戰與解決方案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410005"/>
            <a:ext cx="52870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每個硬體突破背後，都有一系列經過反覆測試的工程解決方案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2076602"/>
            <a:ext cx="3685946" cy="2324405"/>
          </a:xfrm>
          <a:prstGeom prst="roundRect">
            <a:avLst>
              <a:gd name="adj" fmla="val 129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254703" y="2076602"/>
            <a:ext cx="3685946" cy="2324405"/>
          </a:xfrm>
          <a:prstGeom prst="roundRect">
            <a:avLst>
              <a:gd name="adj" fmla="val 129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381305" y="2076602"/>
            <a:ext cx="3685946" cy="590702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8" name="Shape 6"/>
          <p:cNvSpPr/>
          <p:nvPr/>
        </p:nvSpPr>
        <p:spPr>
          <a:xfrm>
            <a:off x="523951" y="2219249"/>
            <a:ext cx="304495" cy="304495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80" b="-180"/>
          <a:stretch/>
        </p:blipFill>
        <p:spPr>
          <a:xfrm>
            <a:off x="580644" y="2295144"/>
            <a:ext cx="190195" cy="152705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4254703" y="2076602"/>
            <a:ext cx="3685946" cy="590702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1" name="Shape 8"/>
          <p:cNvSpPr/>
          <p:nvPr/>
        </p:nvSpPr>
        <p:spPr>
          <a:xfrm>
            <a:off x="4397350" y="2219249"/>
            <a:ext cx="304495" cy="30449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942746" y="2229307"/>
            <a:ext cx="24003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挑戰 1：舒適性與球拍平衡</a:t>
            </a:r>
            <a:endParaRPr lang="en-US" sz="1500" dirty="0"/>
          </a:p>
        </p:txBody>
      </p:sp>
      <p:sp>
        <p:nvSpPr>
          <p:cNvPr id="13" name="Text 10"/>
          <p:cNvSpPr txBox="1"/>
          <p:nvPr/>
        </p:nvSpPr>
        <p:spPr>
          <a:xfrm>
            <a:off x="4816145" y="2229307"/>
            <a:ext cx="18288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挑戰 2：位置敏感性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2220163" y="2809951"/>
            <a:ext cx="9144" cy="1218895"/>
          </a:xfrm>
          <a:prstGeom prst="rect">
            <a:avLst/>
          </a:prstGeom>
          <a:solidFill>
            <a:srgbClr val="CCCCCC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23951" y="2848356"/>
            <a:ext cx="152705" cy="152705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752551" y="2809951"/>
            <a:ext cx="428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問題</a:t>
            </a:r>
            <a:endParaRPr lang="en-US" sz="1200" dirty="0"/>
          </a:p>
        </p:txBody>
      </p:sp>
      <p:sp>
        <p:nvSpPr>
          <p:cNvPr id="17" name="Text 13"/>
          <p:cNvSpPr txBox="1"/>
          <p:nvPr/>
        </p:nvSpPr>
        <p:spPr>
          <a:xfrm>
            <a:off x="523951" y="3114446"/>
            <a:ext cx="1648663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感測器安裝會影響球拍的重心分布與握持手感，可能干擾揮拍的自然度與穩定性。</a:t>
            </a:r>
            <a:endParaRPr lang="en-US" sz="1200" dirty="0"/>
          </a:p>
        </p:txBody>
      </p:sp>
      <p:sp>
        <p:nvSpPr>
          <p:cNvPr id="18" name="Text 14"/>
          <p:cNvSpPr txBox="1"/>
          <p:nvPr/>
        </p:nvSpPr>
        <p:spPr>
          <a:xfrm>
            <a:off x="4397350" y="3114446"/>
            <a:ext cx="1648663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安裝位置的微小偏差會導致數據採集誤差，影響動作識別準確性與訓練評估。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2227478" y="2809951"/>
            <a:ext cx="1695298" cy="1218895"/>
          </a:xfrm>
          <a:prstGeom prst="rect">
            <a:avLst/>
          </a:prstGeom>
          <a:solidFill>
            <a:srgbClr val="0D47A1">
              <a:alpha val="5000"/>
            </a:srgbClr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100" b="-100"/>
          <a:stretch/>
        </p:blipFill>
        <p:spPr>
          <a:xfrm>
            <a:off x="2322576" y="2848356"/>
            <a:ext cx="114300" cy="152705"/>
          </a:xfrm>
          <a:prstGeom prst="rect">
            <a:avLst/>
          </a:prstGeom>
        </p:spPr>
      </p:pic>
      <p:sp>
        <p:nvSpPr>
          <p:cNvPr id="21" name="Shape 16"/>
          <p:cNvSpPr/>
          <p:nvPr/>
        </p:nvSpPr>
        <p:spPr>
          <a:xfrm>
            <a:off x="6093562" y="2809951"/>
            <a:ext cx="9144" cy="1218895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22" name="Shape 17"/>
          <p:cNvSpPr/>
          <p:nvPr/>
        </p:nvSpPr>
        <p:spPr>
          <a:xfrm>
            <a:off x="6100877" y="2809951"/>
            <a:ext cx="1695298" cy="1218895"/>
          </a:xfrm>
          <a:prstGeom prst="rect">
            <a:avLst/>
          </a:prstGeom>
          <a:solidFill>
            <a:srgbClr val="0D47A1">
              <a:alpha val="5000"/>
            </a:srgbClr>
          </a:solidFill>
          <a:ln/>
        </p:spPr>
      </p:sp>
      <p:sp>
        <p:nvSpPr>
          <p:cNvPr id="23" name="Text 18"/>
          <p:cNvSpPr txBox="1"/>
          <p:nvPr/>
        </p:nvSpPr>
        <p:spPr>
          <a:xfrm>
            <a:off x="2512771" y="28099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解決方案</a:t>
            </a:r>
            <a:endParaRPr lang="en-US" sz="1200" dirty="0"/>
          </a:p>
        </p:txBody>
      </p:sp>
      <p:sp>
        <p:nvSpPr>
          <p:cNvPr id="24" name="Text 19"/>
          <p:cNvSpPr txBox="1"/>
          <p:nvPr/>
        </p:nvSpPr>
        <p:spPr>
          <a:xfrm>
            <a:off x="6387084" y="28099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解決方案</a:t>
            </a:r>
            <a:endParaRPr lang="en-US" sz="1200" dirty="0"/>
          </a:p>
        </p:txBody>
      </p:sp>
      <p:sp>
        <p:nvSpPr>
          <p:cNvPr id="25" name="Text 20"/>
          <p:cNvSpPr txBox="1"/>
          <p:nvPr/>
        </p:nvSpPr>
        <p:spPr>
          <a:xfrm>
            <a:off x="2322576" y="3114446"/>
            <a:ext cx="1648663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在球拍握把下方靠近手腕處安裝，同時保持重心平衡，又能捕捉最大旋轉角速度。</a:t>
            </a:r>
            <a:endParaRPr lang="en-US" sz="1200" dirty="0"/>
          </a:p>
        </p:txBody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473245" y="2295144"/>
            <a:ext cx="152705" cy="152705"/>
          </a:xfrm>
          <a:prstGeom prst="rect">
            <a:avLst/>
          </a:prstGeom>
        </p:spPr>
      </p:pic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397350" y="2848356"/>
            <a:ext cx="152705" cy="152705"/>
          </a:xfrm>
          <a:prstGeom prst="rect">
            <a:avLst/>
          </a:prstGeom>
        </p:spPr>
      </p:pic>
      <p:sp>
        <p:nvSpPr>
          <p:cNvPr id="28" name="Text 21"/>
          <p:cNvSpPr txBox="1"/>
          <p:nvPr/>
        </p:nvSpPr>
        <p:spPr>
          <a:xfrm>
            <a:off x="4625950" y="2809951"/>
            <a:ext cx="428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問題</a:t>
            </a:r>
            <a:endParaRPr lang="en-US" sz="1200" dirty="0"/>
          </a:p>
        </p:txBody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100" b="-100"/>
          <a:stretch/>
        </p:blipFill>
        <p:spPr>
          <a:xfrm>
            <a:off x="6195974" y="2848356"/>
            <a:ext cx="114300" cy="152705"/>
          </a:xfrm>
          <a:prstGeom prst="rect">
            <a:avLst/>
          </a:prstGeom>
        </p:spPr>
      </p:pic>
      <p:sp>
        <p:nvSpPr>
          <p:cNvPr id="30" name="Shape 22"/>
          <p:cNvSpPr/>
          <p:nvPr/>
        </p:nvSpPr>
        <p:spPr>
          <a:xfrm>
            <a:off x="8128102" y="2076602"/>
            <a:ext cx="3685946" cy="2324405"/>
          </a:xfrm>
          <a:prstGeom prst="roundRect">
            <a:avLst>
              <a:gd name="adj" fmla="val 129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1" name="Shape 23"/>
          <p:cNvSpPr/>
          <p:nvPr/>
        </p:nvSpPr>
        <p:spPr>
          <a:xfrm>
            <a:off x="8128102" y="2076602"/>
            <a:ext cx="3685946" cy="590702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32" name="Shape 24"/>
          <p:cNvSpPr/>
          <p:nvPr/>
        </p:nvSpPr>
        <p:spPr>
          <a:xfrm>
            <a:off x="8270748" y="2219249"/>
            <a:ext cx="304495" cy="30449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5"/>
          <p:cNvSpPr txBox="1"/>
          <p:nvPr/>
        </p:nvSpPr>
        <p:spPr>
          <a:xfrm>
            <a:off x="8690458" y="2229307"/>
            <a:ext cx="201991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挑戰 3：動作類型覆蓋</a:t>
            </a:r>
            <a:endParaRPr lang="en-US" sz="1500" dirty="0"/>
          </a:p>
        </p:txBody>
      </p:sp>
      <p:sp>
        <p:nvSpPr>
          <p:cNvPr id="34" name="Text 26"/>
          <p:cNvSpPr txBox="1"/>
          <p:nvPr/>
        </p:nvSpPr>
        <p:spPr>
          <a:xfrm>
            <a:off x="6195974" y="3114446"/>
            <a:ext cx="1648663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開發標準化安裝指引與位置校準程序，允許用戶微調安裝位置以達最佳效果。</a:t>
            </a:r>
            <a:endParaRPr lang="en-US" sz="1200" dirty="0"/>
          </a:p>
        </p:txBody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-180" b="-180"/>
          <a:stretch/>
        </p:blipFill>
        <p:spPr>
          <a:xfrm>
            <a:off x="8328355" y="2295144"/>
            <a:ext cx="190195" cy="152705"/>
          </a:xfrm>
          <a:prstGeom prst="rect">
            <a:avLst/>
          </a:prstGeom>
        </p:spPr>
      </p:pic>
      <p:sp>
        <p:nvSpPr>
          <p:cNvPr id="36" name="Shape 27"/>
          <p:cNvSpPr/>
          <p:nvPr/>
        </p:nvSpPr>
        <p:spPr>
          <a:xfrm>
            <a:off x="9966960" y="2809951"/>
            <a:ext cx="9144" cy="1447495"/>
          </a:xfrm>
          <a:prstGeom prst="rect">
            <a:avLst/>
          </a:prstGeom>
          <a:solidFill>
            <a:srgbClr val="CCCCCC"/>
          </a:solidFill>
          <a:ln/>
        </p:spPr>
      </p:sp>
      <p:pic>
        <p:nvPicPr>
          <p:cNvPr id="37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8270748" y="2848356"/>
            <a:ext cx="152705" cy="152705"/>
          </a:xfrm>
          <a:prstGeom prst="rect">
            <a:avLst/>
          </a:prstGeom>
        </p:spPr>
      </p:pic>
      <p:sp>
        <p:nvSpPr>
          <p:cNvPr id="38" name="Text 28"/>
          <p:cNvSpPr txBox="1"/>
          <p:nvPr/>
        </p:nvSpPr>
        <p:spPr>
          <a:xfrm>
            <a:off x="8499348" y="2809951"/>
            <a:ext cx="428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問題</a:t>
            </a:r>
            <a:endParaRPr lang="en-US" sz="1200" dirty="0"/>
          </a:p>
        </p:txBody>
      </p:sp>
      <p:sp>
        <p:nvSpPr>
          <p:cNvPr id="39" name="Text 29"/>
          <p:cNvSpPr txBox="1"/>
          <p:nvPr/>
        </p:nvSpPr>
        <p:spPr>
          <a:xfrm>
            <a:off x="8270748" y="3114446"/>
            <a:ext cx="1648663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目前主要識別正手攻、反手推、發球等基本動作，對於削球、吊球等複雜技術辨識度有限。</a:t>
            </a:r>
            <a:endParaRPr lang="en-US" sz="1200" dirty="0"/>
          </a:p>
        </p:txBody>
      </p:sp>
      <p:sp>
        <p:nvSpPr>
          <p:cNvPr id="40" name="Shape 30"/>
          <p:cNvSpPr/>
          <p:nvPr/>
        </p:nvSpPr>
        <p:spPr>
          <a:xfrm>
            <a:off x="9974275" y="2809951"/>
            <a:ext cx="1695298" cy="1447495"/>
          </a:xfrm>
          <a:prstGeom prst="rect">
            <a:avLst/>
          </a:prstGeom>
          <a:solidFill>
            <a:srgbClr val="0D47A1">
              <a:alpha val="5000"/>
            </a:srgbClr>
          </a:solidFill>
          <a:ln/>
        </p:spPr>
      </p:sp>
      <p:pic>
        <p:nvPicPr>
          <p:cNvPr id="41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100" b="-100"/>
          <a:stretch/>
        </p:blipFill>
        <p:spPr>
          <a:xfrm>
            <a:off x="10069373" y="2848356"/>
            <a:ext cx="114300" cy="152705"/>
          </a:xfrm>
          <a:prstGeom prst="rect">
            <a:avLst/>
          </a:prstGeom>
        </p:spPr>
      </p:pic>
      <p:sp>
        <p:nvSpPr>
          <p:cNvPr id="42" name="Text 31"/>
          <p:cNvSpPr txBox="1"/>
          <p:nvPr/>
        </p:nvSpPr>
        <p:spPr>
          <a:xfrm>
            <a:off x="10260482" y="28099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解決方案</a:t>
            </a:r>
            <a:endParaRPr lang="en-US" sz="1200" dirty="0"/>
          </a:p>
        </p:txBody>
      </p:sp>
      <p:sp>
        <p:nvSpPr>
          <p:cNvPr id="43" name="Text 32"/>
          <p:cNvSpPr txBox="1"/>
          <p:nvPr/>
        </p:nvSpPr>
        <p:spPr>
          <a:xfrm>
            <a:off x="10069373" y="3114446"/>
            <a:ext cx="1696212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擴增訓練數據集、提升特徵提取能力，規劃導入TensorFlow Lite輕量CNN增強複雜技術識別。</a:t>
            </a:r>
            <a:endParaRPr lang="en-US" sz="1200" dirty="0"/>
          </a:p>
        </p:txBody>
      </p:sp>
      <p:sp>
        <p:nvSpPr>
          <p:cNvPr id="44" name="Shape 33"/>
          <p:cNvSpPr/>
          <p:nvPr/>
        </p:nvSpPr>
        <p:spPr>
          <a:xfrm>
            <a:off x="3238805" y="4686300"/>
            <a:ext cx="571500" cy="571500"/>
          </a:xfrm>
          <a:prstGeom prst="ellipse">
            <a:avLst/>
          </a:prstGeom>
          <a:solidFill>
            <a:srgbClr val="0D47A1"/>
          </a:solidFill>
          <a:ln/>
        </p:spPr>
      </p:sp>
      <p:pic>
        <p:nvPicPr>
          <p:cNvPr id="45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3409798" y="4858207"/>
            <a:ext cx="228600" cy="228600"/>
          </a:xfrm>
          <a:prstGeom prst="rect">
            <a:avLst/>
          </a:prstGeom>
        </p:spPr>
      </p:pic>
      <p:sp>
        <p:nvSpPr>
          <p:cNvPr id="46" name="Shape 34"/>
          <p:cNvSpPr/>
          <p:nvPr/>
        </p:nvSpPr>
        <p:spPr>
          <a:xfrm>
            <a:off x="4953305" y="4686300"/>
            <a:ext cx="571500" cy="571500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47" name="Text 35"/>
          <p:cNvSpPr txBox="1"/>
          <p:nvPr/>
        </p:nvSpPr>
        <p:spPr>
          <a:xfrm>
            <a:off x="3219602" y="535289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識別問題</a:t>
            </a:r>
            <a:endParaRPr lang="en-US" sz="1200" dirty="0"/>
          </a:p>
        </p:txBody>
      </p:sp>
      <p:pic>
        <p:nvPicPr>
          <p:cNvPr id="48" name="Image 10" descr="preencoded.png">    </p:cNvPr>
          <p:cNvPicPr>
            <a:picLocks noChangeAspect="1"/>
          </p:cNvPicPr>
          <p:nvPr/>
        </p:nvPicPr>
        <p:blipFill>
          <a:blip r:embed="rId11"/>
          <a:srcRect l="-57" r="-57" t="0" b="0"/>
          <a:stretch/>
        </p:blipFill>
        <p:spPr>
          <a:xfrm>
            <a:off x="5138928" y="4858207"/>
            <a:ext cx="200254" cy="228600"/>
          </a:xfrm>
          <a:prstGeom prst="rect">
            <a:avLst/>
          </a:prstGeom>
        </p:spPr>
      </p:pic>
      <p:sp>
        <p:nvSpPr>
          <p:cNvPr id="49" name="Shape 36"/>
          <p:cNvSpPr/>
          <p:nvPr/>
        </p:nvSpPr>
        <p:spPr>
          <a:xfrm>
            <a:off x="6667805" y="4686300"/>
            <a:ext cx="571500" cy="571500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50" name="Text 37"/>
          <p:cNvSpPr txBox="1"/>
          <p:nvPr/>
        </p:nvSpPr>
        <p:spPr>
          <a:xfrm>
            <a:off x="4934102" y="535289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方案測試</a:t>
            </a:r>
            <a:endParaRPr lang="en-US" sz="1200" dirty="0"/>
          </a:p>
        </p:txBody>
      </p:sp>
      <p:pic>
        <p:nvPicPr>
          <p:cNvPr id="51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6838798" y="4858207"/>
            <a:ext cx="228600" cy="228600"/>
          </a:xfrm>
          <a:prstGeom prst="rect">
            <a:avLst/>
          </a:prstGeom>
        </p:spPr>
      </p:pic>
      <p:sp>
        <p:nvSpPr>
          <p:cNvPr id="52" name="Shape 38"/>
          <p:cNvSpPr/>
          <p:nvPr/>
        </p:nvSpPr>
        <p:spPr>
          <a:xfrm>
            <a:off x="8382305" y="4686300"/>
            <a:ext cx="571500" cy="571500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53" name="Text 39"/>
          <p:cNvSpPr txBox="1"/>
          <p:nvPr/>
        </p:nvSpPr>
        <p:spPr>
          <a:xfrm>
            <a:off x="6648602" y="535289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迭代優化</a:t>
            </a:r>
            <a:endParaRPr lang="en-US" sz="1200" dirty="0"/>
          </a:p>
        </p:txBody>
      </p:sp>
      <p:pic>
        <p:nvPicPr>
          <p:cNvPr id="54" name="Image 12" descr="preencoded.png">    </p:cNvPr>
          <p:cNvPicPr>
            <a:picLocks noChangeAspect="1"/>
          </p:cNvPicPr>
          <p:nvPr/>
        </p:nvPicPr>
        <p:blipFill>
          <a:blip r:embed="rId13"/>
          <a:srcRect l="-57" r="-57" t="0" b="0"/>
          <a:stretch/>
        </p:blipFill>
        <p:spPr>
          <a:xfrm>
            <a:off x="8567928" y="4858207"/>
            <a:ext cx="200254" cy="228600"/>
          </a:xfrm>
          <a:prstGeom prst="rect">
            <a:avLst/>
          </a:prstGeom>
        </p:spPr>
      </p:pic>
      <p:sp>
        <p:nvSpPr>
          <p:cNvPr id="55" name="Text 40"/>
          <p:cNvSpPr txBox="1"/>
          <p:nvPr/>
        </p:nvSpPr>
        <p:spPr>
          <a:xfrm>
            <a:off x="8363102" y="535289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解決方案</a:t>
            </a:r>
            <a:endParaRPr lang="en-US" sz="1200" dirty="0"/>
          </a:p>
        </p:txBody>
      </p:sp>
      <p:sp>
        <p:nvSpPr>
          <p:cNvPr id="56" name="Text 41"/>
          <p:cNvSpPr txBox="1"/>
          <p:nvPr/>
        </p:nvSpPr>
        <p:spPr>
          <a:xfrm>
            <a:off x="8987638" y="6467551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15/40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5529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4662526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通信協議: BLE 5.0 GATT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58585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低延遲、穩定可靠的藍牙低功耗通信架構，支持即時數據傳輸與處理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6286500" cy="5524805"/>
          </a:xfrm>
          <a:prstGeom prst="roundRect">
            <a:avLst>
              <a:gd name="adj" fmla="val 28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1500" y="1888236"/>
            <a:ext cx="171907" cy="171907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819302" y="1837944"/>
            <a:ext cx="1929384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GATT服務與特徵值流程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1500" y="2238451"/>
            <a:ext cx="5905195" cy="790956"/>
          </a:xfrm>
          <a:prstGeom prst="roundRect">
            <a:avLst>
              <a:gd name="adj" fmla="val 11143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71500" y="2238451"/>
            <a:ext cx="38405" cy="790956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0" name="Shape 7"/>
          <p:cNvSpPr/>
          <p:nvPr/>
        </p:nvSpPr>
        <p:spPr>
          <a:xfrm>
            <a:off x="752551" y="2395728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95198" y="2538374"/>
            <a:ext cx="190195" cy="190195"/>
          </a:xfrm>
          <a:prstGeom prst="rect">
            <a:avLst/>
          </a:prstGeom>
        </p:spPr>
      </p:pic>
      <p:sp>
        <p:nvSpPr>
          <p:cNvPr id="12" name="Text 8"/>
          <p:cNvSpPr txBox="1"/>
          <p:nvPr/>
        </p:nvSpPr>
        <p:spPr>
          <a:xfrm>
            <a:off x="1371600" y="2381098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感測數據採集</a:t>
            </a:r>
            <a:endParaRPr lang="en-US" sz="1300" dirty="0"/>
          </a:p>
        </p:txBody>
      </p:sp>
      <p:sp>
        <p:nvSpPr>
          <p:cNvPr id="13" name="Text 9"/>
          <p:cNvSpPr txBox="1"/>
          <p:nvPr/>
        </p:nvSpPr>
        <p:spPr>
          <a:xfrm>
            <a:off x="1371600" y="2686507"/>
            <a:ext cx="46250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MPU-6050陀螺儀/加速度計以200Hz頻率採集動作數據，ESP32處理原始讀數</a:t>
            </a:r>
            <a:endParaRPr lang="en-US" sz="10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847649" y="3038551"/>
            <a:ext cx="152705" cy="152705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571500" y="3219602"/>
            <a:ext cx="5905195" cy="790956"/>
          </a:xfrm>
          <a:prstGeom prst="roundRect">
            <a:avLst>
              <a:gd name="adj" fmla="val 11143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571500" y="3219602"/>
            <a:ext cx="38405" cy="790956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7" name="Shape 12"/>
          <p:cNvSpPr/>
          <p:nvPr/>
        </p:nvSpPr>
        <p:spPr>
          <a:xfrm>
            <a:off x="752551" y="3376879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71423" y="3519526"/>
            <a:ext cx="237744" cy="190195"/>
          </a:xfrm>
          <a:prstGeom prst="rect">
            <a:avLst/>
          </a:prstGeom>
        </p:spPr>
      </p:pic>
      <p:sp>
        <p:nvSpPr>
          <p:cNvPr id="19" name="Text 13"/>
          <p:cNvSpPr txBox="1"/>
          <p:nvPr/>
        </p:nvSpPr>
        <p:spPr>
          <a:xfrm>
            <a:off x="1371600" y="3362249"/>
            <a:ext cx="1243584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GATT服務封裝</a:t>
            </a:r>
            <a:endParaRPr lang="en-US" sz="1300" dirty="0"/>
          </a:p>
        </p:txBody>
      </p:sp>
      <p:sp>
        <p:nvSpPr>
          <p:cNvPr id="20" name="Text 14"/>
          <p:cNvSpPr txBox="1"/>
          <p:nvPr/>
        </p:nvSpPr>
        <p:spPr>
          <a:xfrm>
            <a:off x="1371600" y="3666744"/>
            <a:ext cx="46817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數據封裝為MTU=240標準封包，作為自定義服務的特徵值，透過通知機制觸發</a:t>
            </a:r>
            <a:endParaRPr lang="en-US" sz="100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47649" y="4019702"/>
            <a:ext cx="152705" cy="152705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571500" y="4200754"/>
            <a:ext cx="5905195" cy="790956"/>
          </a:xfrm>
          <a:prstGeom prst="roundRect">
            <a:avLst>
              <a:gd name="adj" fmla="val 11143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23" name="Shape 16"/>
          <p:cNvSpPr/>
          <p:nvPr/>
        </p:nvSpPr>
        <p:spPr>
          <a:xfrm>
            <a:off x="571500" y="4200754"/>
            <a:ext cx="38405" cy="790956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24" name="Shape 17"/>
          <p:cNvSpPr/>
          <p:nvPr/>
        </p:nvSpPr>
        <p:spPr>
          <a:xfrm>
            <a:off x="752551" y="4358030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18972" y="4500677"/>
            <a:ext cx="142646" cy="190195"/>
          </a:xfrm>
          <a:prstGeom prst="rect">
            <a:avLst/>
          </a:prstGeom>
        </p:spPr>
      </p:pic>
      <p:sp>
        <p:nvSpPr>
          <p:cNvPr id="26" name="Text 18"/>
          <p:cNvSpPr txBox="1"/>
          <p:nvPr/>
        </p:nvSpPr>
        <p:spPr>
          <a:xfrm>
            <a:off x="1371600" y="4343400"/>
            <a:ext cx="1319479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App接收與解碼</a:t>
            </a:r>
            <a:endParaRPr lang="en-US" sz="1300" dirty="0"/>
          </a:p>
        </p:txBody>
      </p:sp>
      <p:sp>
        <p:nvSpPr>
          <p:cNvPr id="27" name="Text 19"/>
          <p:cNvSpPr txBox="1"/>
          <p:nvPr/>
        </p:nvSpPr>
        <p:spPr>
          <a:xfrm>
            <a:off x="1371600" y="4647895"/>
            <a:ext cx="48627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Android端訂閱特徵值變化，接收數據包並解析為結構化特徵向量，準備進入模型</a:t>
            </a:r>
            <a:endParaRPr lang="en-US" sz="1000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847649" y="5000854"/>
            <a:ext cx="152705" cy="152705"/>
          </a:xfrm>
          <a:prstGeom prst="rect">
            <a:avLst/>
          </a:prstGeom>
        </p:spPr>
      </p:pic>
      <p:sp>
        <p:nvSpPr>
          <p:cNvPr id="29" name="Shape 20"/>
          <p:cNvSpPr/>
          <p:nvPr/>
        </p:nvSpPr>
        <p:spPr>
          <a:xfrm>
            <a:off x="571500" y="5181905"/>
            <a:ext cx="5905195" cy="790956"/>
          </a:xfrm>
          <a:prstGeom prst="roundRect">
            <a:avLst>
              <a:gd name="adj" fmla="val 11143"/>
            </a:avLst>
          </a:prstGeom>
          <a:solidFill>
            <a:srgbClr val="C62828">
              <a:alpha val="10000"/>
            </a:srgbClr>
          </a:solidFill>
          <a:ln/>
        </p:spPr>
      </p:sp>
      <p:sp>
        <p:nvSpPr>
          <p:cNvPr id="30" name="Shape 21"/>
          <p:cNvSpPr/>
          <p:nvPr/>
        </p:nvSpPr>
        <p:spPr>
          <a:xfrm>
            <a:off x="571500" y="5181905"/>
            <a:ext cx="38405" cy="790956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31" name="Shape 22"/>
          <p:cNvSpPr/>
          <p:nvPr/>
        </p:nvSpPr>
        <p:spPr>
          <a:xfrm>
            <a:off x="752551" y="5339182"/>
            <a:ext cx="476402" cy="476402"/>
          </a:xfrm>
          <a:prstGeom prst="ellipse">
            <a:avLst/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895198" y="5481828"/>
            <a:ext cx="190195" cy="190195"/>
          </a:xfrm>
          <a:prstGeom prst="rect">
            <a:avLst/>
          </a:prstGeom>
        </p:spPr>
      </p:pic>
      <p:sp>
        <p:nvSpPr>
          <p:cNvPr id="33" name="Text 23"/>
          <p:cNvSpPr txBox="1"/>
          <p:nvPr/>
        </p:nvSpPr>
        <p:spPr>
          <a:xfrm>
            <a:off x="1371600" y="5324551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視覺化與反饋</a:t>
            </a:r>
            <a:endParaRPr lang="en-US" sz="1300" dirty="0"/>
          </a:p>
        </p:txBody>
      </p:sp>
      <p:sp>
        <p:nvSpPr>
          <p:cNvPr id="34" name="Text 24"/>
          <p:cNvSpPr txBox="1"/>
          <p:nvPr/>
        </p:nvSpPr>
        <p:spPr>
          <a:xfrm>
            <a:off x="1371600" y="5629046"/>
            <a:ext cx="44339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經ML模型處理後輸出動作分類與分數，透過App UI即時可視化與聲音反饋</a:t>
            </a:r>
            <a:endParaRPr lang="en-US" sz="1000" dirty="0"/>
          </a:p>
        </p:txBody>
      </p:sp>
      <p:sp>
        <p:nvSpPr>
          <p:cNvPr id="35" name="Shape 25"/>
          <p:cNvSpPr/>
          <p:nvPr/>
        </p:nvSpPr>
        <p:spPr>
          <a:xfrm>
            <a:off x="7239305" y="1647749"/>
            <a:ext cx="4572000" cy="961949"/>
          </a:xfrm>
          <a:prstGeom prst="roundRect">
            <a:avLst>
              <a:gd name="adj" fmla="val 941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6" name="Shape 26"/>
          <p:cNvSpPr/>
          <p:nvPr/>
        </p:nvSpPr>
        <p:spPr>
          <a:xfrm>
            <a:off x="7239305" y="1647749"/>
            <a:ext cx="47549" cy="961949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37" name="Shape 27"/>
          <p:cNvSpPr/>
          <p:nvPr/>
        </p:nvSpPr>
        <p:spPr>
          <a:xfrm>
            <a:off x="7429500" y="1890979"/>
            <a:ext cx="476402" cy="476402"/>
          </a:xfrm>
          <a:prstGeom prst="ellipse">
            <a:avLst/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38" name="Image 8" descr="preencoded.png">    </p:cNvPr>
          <p:cNvPicPr>
            <a:picLocks noChangeAspect="1"/>
          </p:cNvPicPr>
          <p:nvPr/>
        </p:nvPicPr>
        <p:blipFill>
          <a:blip r:embed="rId9"/>
          <a:srcRect l="-1648" r="-1648" t="0" b="0"/>
          <a:stretch/>
        </p:blipFill>
        <p:spPr>
          <a:xfrm>
            <a:off x="7582205" y="2033626"/>
            <a:ext cx="171907" cy="190195"/>
          </a:xfrm>
          <a:prstGeom prst="rect">
            <a:avLst/>
          </a:prstGeom>
        </p:spPr>
      </p:pic>
      <p:sp>
        <p:nvSpPr>
          <p:cNvPr id="39" name="Shape 28"/>
          <p:cNvSpPr/>
          <p:nvPr/>
        </p:nvSpPr>
        <p:spPr>
          <a:xfrm>
            <a:off x="7239305" y="2752344"/>
            <a:ext cx="4572000" cy="961949"/>
          </a:xfrm>
          <a:prstGeom prst="roundRect">
            <a:avLst>
              <a:gd name="adj" fmla="val 941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0" name="Shape 29"/>
          <p:cNvSpPr/>
          <p:nvPr/>
        </p:nvSpPr>
        <p:spPr>
          <a:xfrm>
            <a:off x="7239305" y="2752344"/>
            <a:ext cx="47549" cy="961949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41" name="Shape 30"/>
          <p:cNvSpPr/>
          <p:nvPr/>
        </p:nvSpPr>
        <p:spPr>
          <a:xfrm>
            <a:off x="7429500" y="2995574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42" name="Text 31"/>
          <p:cNvSpPr txBox="1"/>
          <p:nvPr/>
        </p:nvSpPr>
        <p:spPr>
          <a:xfrm>
            <a:off x="8048549" y="1790395"/>
            <a:ext cx="1191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低延遲數據傳輸</a:t>
            </a:r>
            <a:endParaRPr lang="en-US" sz="1200" dirty="0"/>
          </a:p>
        </p:txBody>
      </p:sp>
      <p:pic>
        <p:nvPicPr>
          <p:cNvPr id="43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7548372" y="3138221"/>
            <a:ext cx="237744" cy="190195"/>
          </a:xfrm>
          <a:prstGeom prst="rect">
            <a:avLst/>
          </a:prstGeom>
        </p:spPr>
      </p:pic>
      <p:sp>
        <p:nvSpPr>
          <p:cNvPr id="44" name="Shape 32"/>
          <p:cNvSpPr/>
          <p:nvPr/>
        </p:nvSpPr>
        <p:spPr>
          <a:xfrm>
            <a:off x="7239305" y="3857854"/>
            <a:ext cx="4572000" cy="961949"/>
          </a:xfrm>
          <a:prstGeom prst="roundRect">
            <a:avLst>
              <a:gd name="adj" fmla="val 941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5" name="Shape 33"/>
          <p:cNvSpPr/>
          <p:nvPr/>
        </p:nvSpPr>
        <p:spPr>
          <a:xfrm>
            <a:off x="7239305" y="3857854"/>
            <a:ext cx="47549" cy="961949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46" name="Shape 34"/>
          <p:cNvSpPr/>
          <p:nvPr/>
        </p:nvSpPr>
        <p:spPr>
          <a:xfrm>
            <a:off x="7239305" y="4962449"/>
            <a:ext cx="4572000" cy="961949"/>
          </a:xfrm>
          <a:prstGeom prst="roundRect">
            <a:avLst>
              <a:gd name="adj" fmla="val 941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7" name="Shape 35"/>
          <p:cNvSpPr/>
          <p:nvPr/>
        </p:nvSpPr>
        <p:spPr>
          <a:xfrm>
            <a:off x="7239305" y="4962449"/>
            <a:ext cx="47549" cy="961949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48" name="Shape 36"/>
          <p:cNvSpPr/>
          <p:nvPr/>
        </p:nvSpPr>
        <p:spPr>
          <a:xfrm>
            <a:off x="7239305" y="6067044"/>
            <a:ext cx="4572000" cy="961949"/>
          </a:xfrm>
          <a:prstGeom prst="roundRect">
            <a:avLst>
              <a:gd name="adj" fmla="val 941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9" name="Shape 37"/>
          <p:cNvSpPr/>
          <p:nvPr/>
        </p:nvSpPr>
        <p:spPr>
          <a:xfrm>
            <a:off x="7239305" y="6067044"/>
            <a:ext cx="47549" cy="961949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50" name="Shape 38"/>
          <p:cNvSpPr/>
          <p:nvPr/>
        </p:nvSpPr>
        <p:spPr>
          <a:xfrm>
            <a:off x="7429500" y="4100170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51" name="Shape 39"/>
          <p:cNvSpPr/>
          <p:nvPr/>
        </p:nvSpPr>
        <p:spPr>
          <a:xfrm>
            <a:off x="7429500" y="6310274"/>
            <a:ext cx="476402" cy="476402"/>
          </a:xfrm>
          <a:prstGeom prst="ellipse">
            <a:avLst/>
          </a:prstGeom>
          <a:solidFill>
            <a:srgbClr val="C62828">
              <a:alpha val="10000"/>
            </a:srgbClr>
          </a:solidFill>
          <a:ln/>
        </p:spPr>
      </p:sp>
      <p:sp>
        <p:nvSpPr>
          <p:cNvPr id="52" name="Text 40"/>
          <p:cNvSpPr txBox="1"/>
          <p:nvPr/>
        </p:nvSpPr>
        <p:spPr>
          <a:xfrm>
            <a:off x="8048549" y="2895905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多客戶端連接</a:t>
            </a:r>
            <a:endParaRPr lang="en-US" sz="1200" dirty="0"/>
          </a:p>
        </p:txBody>
      </p:sp>
      <p:sp>
        <p:nvSpPr>
          <p:cNvPr id="53" name="Text 41"/>
          <p:cNvSpPr txBox="1"/>
          <p:nvPr/>
        </p:nvSpPr>
        <p:spPr>
          <a:xfrm>
            <a:off x="8048549" y="5105095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穩定連接能力</a:t>
            </a:r>
            <a:endParaRPr lang="en-US" sz="1200" dirty="0"/>
          </a:p>
        </p:txBody>
      </p:sp>
      <p:sp>
        <p:nvSpPr>
          <p:cNvPr id="54" name="Text 42"/>
          <p:cNvSpPr txBox="1"/>
          <p:nvPr/>
        </p:nvSpPr>
        <p:spPr>
          <a:xfrm>
            <a:off x="8048549" y="6210605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安全傳輸保障</a:t>
            </a:r>
            <a:endParaRPr lang="en-US" sz="1200" dirty="0"/>
          </a:p>
        </p:txBody>
      </p:sp>
      <p:sp>
        <p:nvSpPr>
          <p:cNvPr id="55" name="Text 43"/>
          <p:cNvSpPr txBox="1"/>
          <p:nvPr/>
        </p:nvSpPr>
        <p:spPr>
          <a:xfrm>
            <a:off x="8048549" y="2066544"/>
            <a:ext cx="3710635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端到端延遲控制在&lt;50ms，確保動作與反饋形成緊密閉環，實現真正的即時感</a:t>
            </a:r>
            <a:endParaRPr lang="en-US" sz="1000" dirty="0"/>
          </a:p>
        </p:txBody>
      </p:sp>
      <p:sp>
        <p:nvSpPr>
          <p:cNvPr id="56" name="Text 44"/>
          <p:cNvSpPr txBox="1"/>
          <p:nvPr/>
        </p:nvSpPr>
        <p:spPr>
          <a:xfrm>
            <a:off x="8048549" y="3172054"/>
            <a:ext cx="37005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支持教練手機與學員手機同時連接，實現即時共享訓練數據與協同指導</a:t>
            </a:r>
            <a:endParaRPr lang="en-US" sz="1000" dirty="0"/>
          </a:p>
        </p:txBody>
      </p:sp>
      <p:pic>
        <p:nvPicPr>
          <p:cNvPr id="57" name="Image 10" descr="preencoded.png">    </p:cNvPr>
          <p:cNvPicPr>
            <a:picLocks noChangeAspect="1"/>
          </p:cNvPicPr>
          <p:nvPr/>
        </p:nvPicPr>
        <p:blipFill>
          <a:blip r:embed="rId11"/>
          <a:srcRect l="-1282" r="-1282" t="0" b="0"/>
          <a:stretch/>
        </p:blipFill>
        <p:spPr>
          <a:xfrm>
            <a:off x="7558430" y="4243730"/>
            <a:ext cx="219456" cy="190195"/>
          </a:xfrm>
          <a:prstGeom prst="rect">
            <a:avLst/>
          </a:prstGeom>
        </p:spPr>
      </p:pic>
      <p:sp>
        <p:nvSpPr>
          <p:cNvPr id="58" name="Shape 45"/>
          <p:cNvSpPr/>
          <p:nvPr/>
        </p:nvSpPr>
        <p:spPr>
          <a:xfrm>
            <a:off x="7429500" y="5205679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59" name="Text 46"/>
          <p:cNvSpPr txBox="1"/>
          <p:nvPr/>
        </p:nvSpPr>
        <p:spPr>
          <a:xfrm>
            <a:off x="8048549" y="4000500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續航優化設計</a:t>
            </a:r>
            <a:endParaRPr lang="en-US" sz="1200" dirty="0"/>
          </a:p>
        </p:txBody>
      </p:sp>
      <p:sp>
        <p:nvSpPr>
          <p:cNvPr id="60" name="Text 47"/>
          <p:cNvSpPr txBox="1"/>
          <p:nvPr/>
        </p:nvSpPr>
        <p:spPr>
          <a:xfrm>
            <a:off x="8048549" y="4276649"/>
            <a:ext cx="3682289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採用BLE連接參數優化與通知機制，而非持續輪詢，大幅降低電池消耗</a:t>
            </a:r>
            <a:endParaRPr lang="en-US" sz="1000" dirty="0"/>
          </a:p>
        </p:txBody>
      </p:sp>
      <p:pic>
        <p:nvPicPr>
          <p:cNvPr id="61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7548372" y="5348326"/>
            <a:ext cx="237744" cy="190195"/>
          </a:xfrm>
          <a:prstGeom prst="rect">
            <a:avLst/>
          </a:prstGeom>
        </p:spPr>
      </p:pic>
      <p:sp>
        <p:nvSpPr>
          <p:cNvPr id="62" name="Text 48"/>
          <p:cNvSpPr txBox="1"/>
          <p:nvPr/>
        </p:nvSpPr>
        <p:spPr>
          <a:xfrm>
            <a:off x="8048549" y="5381244"/>
            <a:ext cx="37005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抗干擾設計，即使在多人使用的體育館環境，也能維持穩定的數據傳輸</a:t>
            </a:r>
            <a:endParaRPr lang="en-US" sz="1000" dirty="0"/>
          </a:p>
        </p:txBody>
      </p:sp>
      <p:pic>
        <p:nvPicPr>
          <p:cNvPr id="63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7572146" y="6452921"/>
            <a:ext cx="190195" cy="190195"/>
          </a:xfrm>
          <a:prstGeom prst="rect">
            <a:avLst/>
          </a:prstGeom>
        </p:spPr>
      </p:pic>
      <p:sp>
        <p:nvSpPr>
          <p:cNvPr id="64" name="Text 49"/>
          <p:cNvSpPr txBox="1"/>
          <p:nvPr/>
        </p:nvSpPr>
        <p:spPr>
          <a:xfrm>
            <a:off x="8048549" y="6486754"/>
            <a:ext cx="37005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實現配對加密與身份驗證，確保運動數據不被未授權設備攔截或竄改</a:t>
            </a:r>
            <a:endParaRPr lang="en-US" sz="1000" dirty="0"/>
          </a:p>
        </p:txBody>
      </p:sp>
      <p:sp>
        <p:nvSpPr>
          <p:cNvPr id="65" name="Text 50"/>
          <p:cNvSpPr txBox="1"/>
          <p:nvPr/>
        </p:nvSpPr>
        <p:spPr>
          <a:xfrm>
            <a:off x="8987638" y="7162495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16/40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44823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ML模型設計與特徵工程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419149"/>
            <a:ext cx="5558638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我們採用輕量決策樹模型(約50KB),專為移動端離線推論優化,確保在無需雲端連接的情況下提供即時反饋。</a:t>
            </a:r>
            <a:endParaRPr lang="en-US" sz="1300" dirty="0"/>
          </a:p>
        </p:txBody>
      </p:sp>
      <p:sp>
        <p:nvSpPr>
          <p:cNvPr id="5" name="Text 3"/>
          <p:cNvSpPr txBox="1"/>
          <p:nvPr/>
        </p:nvSpPr>
        <p:spPr>
          <a:xfrm>
            <a:off x="381305" y="2157984"/>
            <a:ext cx="5501030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特徵工程是整個ML系統的核心,我們從IMU原始數據中提取8個關鍵參數,實現高效精準的動作分類。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381305" y="2887675"/>
            <a:ext cx="5524805" cy="743407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81305" y="2887675"/>
            <a:ext cx="38405" cy="7434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8" name="Text 6"/>
          <p:cNvSpPr txBox="1"/>
          <p:nvPr/>
        </p:nvSpPr>
        <p:spPr>
          <a:xfrm>
            <a:off x="562356" y="3030322"/>
            <a:ext cx="53062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移動端優先: 完全在手機本地運算,無需網絡連接,保護用戶隱私並確保任何場景均可使用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381305" y="3868826"/>
            <a:ext cx="342900" cy="342900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6402" y="3963924"/>
            <a:ext cx="152705" cy="152705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3215030" y="3868826"/>
            <a:ext cx="342900" cy="342900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838505" y="3924605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峰值角速度</a:t>
            </a:r>
            <a:endParaRPr lang="en-US" sz="12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310128" y="3963924"/>
            <a:ext cx="152705" cy="152705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381305" y="4354373"/>
            <a:ext cx="342900" cy="342900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3215030" y="4354373"/>
            <a:ext cx="342900" cy="342900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381305" y="5326380"/>
            <a:ext cx="342900" cy="342900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17" name="Text 13"/>
          <p:cNvSpPr txBox="1"/>
          <p:nvPr/>
        </p:nvSpPr>
        <p:spPr>
          <a:xfrm>
            <a:off x="3672230" y="3924605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線加速度</a:t>
            </a:r>
            <a:endParaRPr lang="en-US" sz="120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100" b="-100"/>
          <a:stretch/>
        </p:blipFill>
        <p:spPr>
          <a:xfrm>
            <a:off x="495605" y="4450385"/>
            <a:ext cx="114300" cy="152705"/>
          </a:xfrm>
          <a:prstGeom prst="rect">
            <a:avLst/>
          </a:prstGeom>
        </p:spPr>
      </p:pic>
      <p:sp>
        <p:nvSpPr>
          <p:cNvPr id="19" name="Text 14"/>
          <p:cNvSpPr txBox="1"/>
          <p:nvPr/>
        </p:nvSpPr>
        <p:spPr>
          <a:xfrm>
            <a:off x="838505" y="44101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動作時長</a:t>
            </a:r>
            <a:endParaRPr lang="en-US" sz="12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180" b="-180"/>
          <a:stretch/>
        </p:blipFill>
        <p:spPr>
          <a:xfrm>
            <a:off x="3290926" y="4450385"/>
            <a:ext cx="190195" cy="15270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381305" y="4840834"/>
            <a:ext cx="342900" cy="342900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22" name="Text 16"/>
          <p:cNvSpPr txBox="1"/>
          <p:nvPr/>
        </p:nvSpPr>
        <p:spPr>
          <a:xfrm>
            <a:off x="3672230" y="4410151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加速度一致性</a:t>
            </a:r>
            <a:endParaRPr lang="en-US" sz="120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76402" y="4935931"/>
            <a:ext cx="152705" cy="152705"/>
          </a:xfrm>
          <a:prstGeom prst="rect">
            <a:avLst/>
          </a:prstGeom>
        </p:spPr>
      </p:pic>
      <p:sp>
        <p:nvSpPr>
          <p:cNvPr id="24" name="Shape 17"/>
          <p:cNvSpPr/>
          <p:nvPr/>
        </p:nvSpPr>
        <p:spPr>
          <a:xfrm>
            <a:off x="3215030" y="4840834"/>
            <a:ext cx="342900" cy="342900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25" name="Text 18"/>
          <p:cNvSpPr txBox="1"/>
          <p:nvPr/>
        </p:nvSpPr>
        <p:spPr>
          <a:xfrm>
            <a:off x="838505" y="4895698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旋轉穩定度</a:t>
            </a:r>
            <a:endParaRPr lang="en-US" sz="1200" dirty="0"/>
          </a:p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310128" y="4935931"/>
            <a:ext cx="152705" cy="152705"/>
          </a:xfrm>
          <a:prstGeom prst="rect">
            <a:avLst/>
          </a:prstGeom>
        </p:spPr>
      </p:pic>
      <p:sp>
        <p:nvSpPr>
          <p:cNvPr id="27" name="Text 19"/>
          <p:cNvSpPr txBox="1"/>
          <p:nvPr/>
        </p:nvSpPr>
        <p:spPr>
          <a:xfrm>
            <a:off x="3672230" y="4895698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速度變化率</a:t>
            </a:r>
            <a:endParaRPr lang="en-US" sz="1200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476402" y="5421478"/>
            <a:ext cx="152705" cy="152705"/>
          </a:xfrm>
          <a:prstGeom prst="rect">
            <a:avLst/>
          </a:prstGeom>
        </p:spPr>
      </p:pic>
      <p:sp>
        <p:nvSpPr>
          <p:cNvPr id="29" name="Shape 20"/>
          <p:cNvSpPr/>
          <p:nvPr/>
        </p:nvSpPr>
        <p:spPr>
          <a:xfrm>
            <a:off x="3215030" y="5326380"/>
            <a:ext cx="342900" cy="342900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30" name="Text 21"/>
          <p:cNvSpPr txBox="1"/>
          <p:nvPr/>
        </p:nvSpPr>
        <p:spPr>
          <a:xfrm>
            <a:off x="838505" y="5381244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動作重複性</a:t>
            </a:r>
            <a:endParaRPr lang="en-US" sz="1200" dirty="0"/>
          </a:p>
        </p:txBody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43" b="-43"/>
          <a:stretch/>
        </p:blipFill>
        <p:spPr>
          <a:xfrm>
            <a:off x="3319272" y="5421478"/>
            <a:ext cx="133502" cy="152705"/>
          </a:xfrm>
          <a:prstGeom prst="rect">
            <a:avLst/>
          </a:prstGeom>
        </p:spPr>
      </p:pic>
      <p:sp>
        <p:nvSpPr>
          <p:cNvPr id="32" name="Text 22"/>
          <p:cNvSpPr txBox="1"/>
          <p:nvPr/>
        </p:nvSpPr>
        <p:spPr>
          <a:xfrm>
            <a:off x="3672230" y="5381244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整體能量指標</a:t>
            </a:r>
            <a:endParaRPr lang="en-US" sz="1200" dirty="0"/>
          </a:p>
        </p:txBody>
      </p:sp>
      <p:pic>
        <p:nvPicPr>
          <p:cNvPr id="33" name="Image 8" descr="preencoded.png">    </p:cNvPr>
          <p:cNvPicPr>
            <a:picLocks noChangeAspect="1"/>
          </p:cNvPicPr>
          <p:nvPr/>
        </p:nvPicPr>
        <p:blipFill>
          <a:blip r:embed="rId9"/>
          <a:srcRect l="-3" r="-3" t="0" b="0"/>
          <a:stretch/>
        </p:blipFill>
        <p:spPr>
          <a:xfrm>
            <a:off x="6286500" y="381305"/>
            <a:ext cx="5524805" cy="2857500"/>
          </a:xfrm>
          <a:prstGeom prst="rect">
            <a:avLst/>
          </a:prstGeom>
        </p:spPr>
      </p:pic>
      <p:sp>
        <p:nvSpPr>
          <p:cNvPr id="34" name="Shape 23"/>
          <p:cNvSpPr/>
          <p:nvPr/>
        </p:nvSpPr>
        <p:spPr>
          <a:xfrm>
            <a:off x="6286500" y="3429000"/>
            <a:ext cx="5524805" cy="2572207"/>
          </a:xfrm>
          <a:prstGeom prst="roundRect">
            <a:avLst>
              <a:gd name="adj" fmla="val 1317"/>
            </a:avLst>
          </a:prstGeom>
          <a:solidFill>
            <a:srgbClr val="0D47A1">
              <a:alpha val="5000"/>
            </a:srgbClr>
          </a:solidFill>
          <a:ln/>
        </p:spPr>
      </p:sp>
      <p:sp>
        <p:nvSpPr>
          <p:cNvPr id="35" name="Shape 24"/>
          <p:cNvSpPr/>
          <p:nvPr/>
        </p:nvSpPr>
        <p:spPr>
          <a:xfrm>
            <a:off x="8679485" y="3524098"/>
            <a:ext cx="743407" cy="352044"/>
          </a:xfrm>
          <a:prstGeom prst="roundRect">
            <a:avLst>
              <a:gd name="adj" fmla="val 35100"/>
            </a:avLst>
          </a:prstGeom>
          <a:solidFill>
            <a:srgbClr val="0D47A1"/>
          </a:solidFill>
          <a:ln/>
        </p:spPr>
      </p:sp>
      <p:sp>
        <p:nvSpPr>
          <p:cNvPr id="36" name="Text 25"/>
          <p:cNvSpPr txBox="1"/>
          <p:nvPr/>
        </p:nvSpPr>
        <p:spPr>
          <a:xfrm>
            <a:off x="8793785" y="3600907"/>
            <a:ext cx="6144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IMU數據</a:t>
            </a:r>
            <a:endParaRPr lang="en-US" sz="1000" dirty="0"/>
          </a:p>
        </p:txBody>
      </p:sp>
      <p:sp>
        <p:nvSpPr>
          <p:cNvPr id="37" name="Shape 26"/>
          <p:cNvSpPr/>
          <p:nvPr/>
        </p:nvSpPr>
        <p:spPr>
          <a:xfrm>
            <a:off x="7953451" y="3810305"/>
            <a:ext cx="19202" cy="476402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38" name="Shape 27"/>
          <p:cNvSpPr/>
          <p:nvPr/>
        </p:nvSpPr>
        <p:spPr>
          <a:xfrm>
            <a:off x="8429854" y="3810305"/>
            <a:ext cx="19202" cy="476402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39" name="Shape 28"/>
          <p:cNvSpPr/>
          <p:nvPr/>
        </p:nvSpPr>
        <p:spPr>
          <a:xfrm>
            <a:off x="7715707" y="4524451"/>
            <a:ext cx="19202" cy="381305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40" name="Shape 29"/>
          <p:cNvSpPr/>
          <p:nvPr/>
        </p:nvSpPr>
        <p:spPr>
          <a:xfrm>
            <a:off x="8858707" y="4524451"/>
            <a:ext cx="19202" cy="381305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41" name="Shape 30"/>
          <p:cNvSpPr/>
          <p:nvPr/>
        </p:nvSpPr>
        <p:spPr>
          <a:xfrm>
            <a:off x="7095744" y="4524451"/>
            <a:ext cx="19202" cy="381305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42" name="Shape 31"/>
          <p:cNvSpPr/>
          <p:nvPr/>
        </p:nvSpPr>
        <p:spPr>
          <a:xfrm>
            <a:off x="9620402" y="4524451"/>
            <a:ext cx="19202" cy="381305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43" name="Shape 32"/>
          <p:cNvSpPr/>
          <p:nvPr/>
        </p:nvSpPr>
        <p:spPr>
          <a:xfrm>
            <a:off x="7095744" y="4905756"/>
            <a:ext cx="428854" cy="19202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44" name="Shape 33"/>
          <p:cNvSpPr/>
          <p:nvPr/>
        </p:nvSpPr>
        <p:spPr>
          <a:xfrm>
            <a:off x="7981798" y="4905756"/>
            <a:ext cx="495605" cy="19202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45" name="Shape 34"/>
          <p:cNvSpPr/>
          <p:nvPr/>
        </p:nvSpPr>
        <p:spPr>
          <a:xfrm>
            <a:off x="8858707" y="4905756"/>
            <a:ext cx="571500" cy="19202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46" name="Shape 35"/>
          <p:cNvSpPr/>
          <p:nvPr/>
        </p:nvSpPr>
        <p:spPr>
          <a:xfrm>
            <a:off x="7429500" y="4286707"/>
            <a:ext cx="895198" cy="352044"/>
          </a:xfrm>
          <a:prstGeom prst="roundRect">
            <a:avLst>
              <a:gd name="adj" fmla="val 35100"/>
            </a:avLst>
          </a:prstGeom>
          <a:solidFill>
            <a:srgbClr val="0D47A1">
              <a:alpha val="20000"/>
            </a:srgbClr>
          </a:solidFill>
          <a:ln/>
        </p:spPr>
      </p:sp>
      <p:sp>
        <p:nvSpPr>
          <p:cNvPr id="47" name="Shape 36"/>
          <p:cNvSpPr/>
          <p:nvPr/>
        </p:nvSpPr>
        <p:spPr>
          <a:xfrm>
            <a:off x="8477402" y="4286707"/>
            <a:ext cx="761695" cy="352044"/>
          </a:xfrm>
          <a:prstGeom prst="roundRect">
            <a:avLst>
              <a:gd name="adj" fmla="val 35100"/>
            </a:avLst>
          </a:prstGeom>
          <a:solidFill>
            <a:srgbClr val="0D47A1">
              <a:alpha val="20000"/>
            </a:srgbClr>
          </a:solidFill>
          <a:ln/>
        </p:spPr>
      </p:sp>
      <p:sp>
        <p:nvSpPr>
          <p:cNvPr id="48" name="Text 37"/>
          <p:cNvSpPr txBox="1"/>
          <p:nvPr/>
        </p:nvSpPr>
        <p:spPr>
          <a:xfrm>
            <a:off x="7543800" y="4362602"/>
            <a:ext cx="7671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峰值角速度</a:t>
            </a:r>
            <a:endParaRPr lang="en-US" sz="1000" dirty="0"/>
          </a:p>
        </p:txBody>
      </p:sp>
      <p:sp>
        <p:nvSpPr>
          <p:cNvPr id="49" name="Text 38"/>
          <p:cNvSpPr txBox="1"/>
          <p:nvPr/>
        </p:nvSpPr>
        <p:spPr>
          <a:xfrm>
            <a:off x="8591702" y="4362602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動作時長</a:t>
            </a:r>
            <a:endParaRPr lang="en-US" sz="1000" dirty="0"/>
          </a:p>
        </p:txBody>
      </p:sp>
      <p:sp>
        <p:nvSpPr>
          <p:cNvPr id="50" name="Shape 39"/>
          <p:cNvSpPr/>
          <p:nvPr/>
        </p:nvSpPr>
        <p:spPr>
          <a:xfrm>
            <a:off x="6667805" y="4953305"/>
            <a:ext cx="514807" cy="371246"/>
          </a:xfrm>
          <a:prstGeom prst="roundRect">
            <a:avLst>
              <a:gd name="adj" fmla="val 31578"/>
            </a:avLst>
          </a:prstGeom>
          <a:solidFill>
            <a:srgbClr val="E53935">
              <a:alpha val="20000"/>
            </a:srgbClr>
          </a:solidFill>
          <a:ln w="12700">
            <a:solidFill>
              <a:srgbClr val="E53935"/>
            </a:solidFill>
            <a:prstDash val="solid"/>
          </a:ln>
        </p:spPr>
      </p:sp>
      <p:sp>
        <p:nvSpPr>
          <p:cNvPr id="51" name="Shape 40"/>
          <p:cNvSpPr/>
          <p:nvPr/>
        </p:nvSpPr>
        <p:spPr>
          <a:xfrm>
            <a:off x="7524598" y="4953305"/>
            <a:ext cx="647395" cy="371246"/>
          </a:xfrm>
          <a:prstGeom prst="roundRect">
            <a:avLst>
              <a:gd name="adj" fmla="val 31578"/>
            </a:avLst>
          </a:prstGeom>
          <a:solidFill>
            <a:srgbClr val="E53935">
              <a:alpha val="20000"/>
            </a:srgbClr>
          </a:solidFill>
          <a:ln w="12700">
            <a:solidFill>
              <a:srgbClr val="E53935"/>
            </a:solidFill>
            <a:prstDash val="solid"/>
          </a:ln>
        </p:spPr>
      </p:sp>
      <p:sp>
        <p:nvSpPr>
          <p:cNvPr id="52" name="Shape 41"/>
          <p:cNvSpPr/>
          <p:nvPr/>
        </p:nvSpPr>
        <p:spPr>
          <a:xfrm>
            <a:off x="8477402" y="4953305"/>
            <a:ext cx="647395" cy="371246"/>
          </a:xfrm>
          <a:prstGeom prst="roundRect">
            <a:avLst>
              <a:gd name="adj" fmla="val 31578"/>
            </a:avLst>
          </a:prstGeom>
          <a:solidFill>
            <a:srgbClr val="E53935">
              <a:alpha val="20000"/>
            </a:srgbClr>
          </a:solidFill>
          <a:ln w="12700">
            <a:solidFill>
              <a:srgbClr val="E53935"/>
            </a:solidFill>
            <a:prstDash val="solid"/>
          </a:ln>
        </p:spPr>
      </p:sp>
      <p:sp>
        <p:nvSpPr>
          <p:cNvPr id="53" name="Shape 42"/>
          <p:cNvSpPr/>
          <p:nvPr/>
        </p:nvSpPr>
        <p:spPr>
          <a:xfrm>
            <a:off x="9430207" y="4953305"/>
            <a:ext cx="514807" cy="371246"/>
          </a:xfrm>
          <a:prstGeom prst="roundRect">
            <a:avLst>
              <a:gd name="adj" fmla="val 31578"/>
            </a:avLst>
          </a:prstGeom>
          <a:solidFill>
            <a:srgbClr val="E53935">
              <a:alpha val="20000"/>
            </a:srgbClr>
          </a:solidFill>
          <a:ln w="12700">
            <a:solidFill>
              <a:srgbClr val="E53935"/>
            </a:solidFill>
            <a:prstDash val="solid"/>
          </a:ln>
        </p:spPr>
      </p:sp>
      <p:sp>
        <p:nvSpPr>
          <p:cNvPr id="54" name="Text 43"/>
          <p:cNvSpPr txBox="1"/>
          <p:nvPr/>
        </p:nvSpPr>
        <p:spPr>
          <a:xfrm>
            <a:off x="6791249" y="5038344"/>
            <a:ext cx="367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發球</a:t>
            </a:r>
            <a:endParaRPr lang="en-US" sz="1000" dirty="0"/>
          </a:p>
        </p:txBody>
      </p:sp>
      <p:sp>
        <p:nvSpPr>
          <p:cNvPr id="55" name="Text 44"/>
          <p:cNvSpPr txBox="1"/>
          <p:nvPr/>
        </p:nvSpPr>
        <p:spPr>
          <a:xfrm>
            <a:off x="7648956" y="5038344"/>
            <a:ext cx="5001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</a:t>
            </a:r>
            <a:endParaRPr lang="en-US" sz="1000" dirty="0"/>
          </a:p>
        </p:txBody>
      </p:sp>
      <p:sp>
        <p:nvSpPr>
          <p:cNvPr id="56" name="Text 45"/>
          <p:cNvSpPr txBox="1"/>
          <p:nvPr/>
        </p:nvSpPr>
        <p:spPr>
          <a:xfrm>
            <a:off x="8600846" y="5038344"/>
            <a:ext cx="5001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反手推</a:t>
            </a:r>
            <a:endParaRPr lang="en-US" sz="1000" dirty="0"/>
          </a:p>
        </p:txBody>
      </p:sp>
      <p:sp>
        <p:nvSpPr>
          <p:cNvPr id="57" name="Text 46"/>
          <p:cNvSpPr txBox="1"/>
          <p:nvPr/>
        </p:nvSpPr>
        <p:spPr>
          <a:xfrm>
            <a:off x="9553651" y="5038344"/>
            <a:ext cx="367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推擋</a:t>
            </a:r>
            <a:endParaRPr lang="en-US" sz="1000" dirty="0"/>
          </a:p>
        </p:txBody>
      </p:sp>
      <p:sp>
        <p:nvSpPr>
          <p:cNvPr id="58" name="Text 47"/>
          <p:cNvSpPr txBox="1"/>
          <p:nvPr/>
        </p:nvSpPr>
        <p:spPr>
          <a:xfrm>
            <a:off x="8987638" y="6467551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17/40</a:t>
            </a:r>
            <a:endParaRPr lang="en-US" sz="1000" dirty="0"/>
          </a:p>
        </p:txBody>
      </p:sp>
      <p:sp>
        <p:nvSpPr>
          <p:cNvPr id="59" name="Shape 48"/>
          <p:cNvSpPr/>
          <p:nvPr/>
        </p:nvSpPr>
        <p:spPr>
          <a:xfrm>
            <a:off x="8001000" y="4000500"/>
            <a:ext cx="552298" cy="17190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0" name="Shape 49"/>
          <p:cNvSpPr/>
          <p:nvPr/>
        </p:nvSpPr>
        <p:spPr>
          <a:xfrm>
            <a:off x="8667598" y="4000500"/>
            <a:ext cx="523951" cy="17190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1" name="Text 50"/>
          <p:cNvSpPr txBox="1"/>
          <p:nvPr/>
        </p:nvSpPr>
        <p:spPr>
          <a:xfrm>
            <a:off x="8039405" y="4000500"/>
            <a:ext cx="5623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≥ 300°/s</a:t>
            </a:r>
            <a:endParaRPr lang="en-US" sz="900" dirty="0"/>
          </a:p>
        </p:txBody>
      </p:sp>
      <p:sp>
        <p:nvSpPr>
          <p:cNvPr id="62" name="Text 51"/>
          <p:cNvSpPr txBox="1"/>
          <p:nvPr/>
        </p:nvSpPr>
        <p:spPr>
          <a:xfrm>
            <a:off x="8706002" y="4000500"/>
            <a:ext cx="53401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 300ms</a:t>
            </a:r>
            <a:endParaRPr lang="en-US" sz="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27807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6024982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性能優化：從65%到85%準確率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49057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透過個性化校準、資料清洗與特徵選擇實現模型效能飛躍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305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24305" y="1986077"/>
            <a:ext cx="342900" cy="3429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6248095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248095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0" name="Shape 7"/>
          <p:cNvSpPr/>
          <p:nvPr/>
        </p:nvSpPr>
        <p:spPr>
          <a:xfrm>
            <a:off x="9182405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9182405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1266444" y="2542946"/>
            <a:ext cx="11676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65%</a:t>
            </a:r>
            <a:endParaRPr lang="en-US" sz="3100" dirty="0"/>
          </a:p>
        </p:txBody>
      </p:sp>
      <p:sp>
        <p:nvSpPr>
          <p:cNvPr id="13" name="Text 10"/>
          <p:cNvSpPr txBox="1"/>
          <p:nvPr/>
        </p:nvSpPr>
        <p:spPr>
          <a:xfrm>
            <a:off x="7053682" y="2542946"/>
            <a:ext cx="131947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50KB</a:t>
            </a:r>
            <a:endParaRPr lang="en-US" sz="3100" dirty="0"/>
          </a:p>
        </p:txBody>
      </p:sp>
      <p:sp>
        <p:nvSpPr>
          <p:cNvPr id="14" name="Text 11"/>
          <p:cNvSpPr txBox="1"/>
          <p:nvPr/>
        </p:nvSpPr>
        <p:spPr>
          <a:xfrm>
            <a:off x="9850831" y="2542946"/>
            <a:ext cx="159562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&lt;50ms</a:t>
            </a:r>
            <a:endParaRPr lang="en-US" sz="3100" dirty="0"/>
          </a:p>
        </p:txBody>
      </p:sp>
      <p:sp>
        <p:nvSpPr>
          <p:cNvPr id="15" name="Text 12"/>
          <p:cNvSpPr txBox="1"/>
          <p:nvPr/>
        </p:nvSpPr>
        <p:spPr>
          <a:xfrm>
            <a:off x="1313993" y="3228746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初始準確率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3314700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3314700" y="1647749"/>
            <a:ext cx="2628900" cy="38405"/>
          </a:xfrm>
          <a:prstGeom prst="rect">
            <a:avLst/>
          </a:prstGeom>
          <a:solidFill>
            <a:srgbClr val="E53935"/>
          </a:solidFill>
          <a:ln/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45" b="-45"/>
          <a:stretch/>
        </p:blipFill>
        <p:spPr>
          <a:xfrm>
            <a:off x="4500677" y="1986077"/>
            <a:ext cx="256946" cy="342900"/>
          </a:xfrm>
          <a:prstGeom prst="rect">
            <a:avLst/>
          </a:prstGeom>
        </p:spPr>
      </p:pic>
      <p:sp>
        <p:nvSpPr>
          <p:cNvPr id="19" name="Text 15"/>
          <p:cNvSpPr txBox="1"/>
          <p:nvPr/>
        </p:nvSpPr>
        <p:spPr>
          <a:xfrm>
            <a:off x="7105802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輕量模型大小</a:t>
            </a:r>
            <a:endParaRPr lang="en-US" sz="1200" dirty="0"/>
          </a:p>
        </p:txBody>
      </p:sp>
      <p:sp>
        <p:nvSpPr>
          <p:cNvPr id="20" name="Text 16"/>
          <p:cNvSpPr txBox="1"/>
          <p:nvPr/>
        </p:nvSpPr>
        <p:spPr>
          <a:xfrm>
            <a:off x="10039198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即時推論延遲</a:t>
            </a:r>
            <a:endParaRPr lang="en-US" sz="1200" dirty="0"/>
          </a:p>
        </p:txBody>
      </p:sp>
      <p:sp>
        <p:nvSpPr>
          <p:cNvPr id="21" name="Text 17"/>
          <p:cNvSpPr txBox="1"/>
          <p:nvPr/>
        </p:nvSpPr>
        <p:spPr>
          <a:xfrm>
            <a:off x="4200754" y="2542946"/>
            <a:ext cx="11676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85%</a:t>
            </a:r>
            <a:endParaRPr lang="en-US" sz="3100" dirty="0"/>
          </a:p>
        </p:txBody>
      </p:sp>
      <p:sp>
        <p:nvSpPr>
          <p:cNvPr id="22" name="Text 18"/>
          <p:cNvSpPr txBox="1"/>
          <p:nvPr/>
        </p:nvSpPr>
        <p:spPr>
          <a:xfrm>
            <a:off x="4171493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優化後準確率</a:t>
            </a:r>
            <a:endParaRPr lang="en-US" sz="1200" dirty="0"/>
          </a:p>
        </p:txBody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45" b="-45"/>
          <a:stretch/>
        </p:blipFill>
        <p:spPr>
          <a:xfrm>
            <a:off x="7434072" y="1986077"/>
            <a:ext cx="256946" cy="342900"/>
          </a:xfrm>
          <a:prstGeom prst="rect">
            <a:avLst/>
          </a:prstGeom>
        </p:spPr>
      </p:pic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rcRect l="-743" r="-743" t="0" b="0"/>
          <a:stretch/>
        </p:blipFill>
        <p:spPr>
          <a:xfrm>
            <a:off x="10344607" y="1986077"/>
            <a:ext cx="304495" cy="342900"/>
          </a:xfrm>
          <a:prstGeom prst="rect">
            <a:avLst/>
          </a:prstGeom>
        </p:spPr>
      </p:pic>
      <p:sp>
        <p:nvSpPr>
          <p:cNvPr id="25" name="Shape 19"/>
          <p:cNvSpPr/>
          <p:nvPr/>
        </p:nvSpPr>
        <p:spPr>
          <a:xfrm>
            <a:off x="381305" y="4028846"/>
            <a:ext cx="5486400" cy="68370602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6" name="Shape 20"/>
          <p:cNvSpPr/>
          <p:nvPr/>
        </p:nvSpPr>
        <p:spPr>
          <a:xfrm>
            <a:off x="6324905" y="4028846"/>
            <a:ext cx="5486400" cy="68370602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7" name="Text 21"/>
          <p:cNvSpPr txBox="1"/>
          <p:nvPr/>
        </p:nvSpPr>
        <p:spPr>
          <a:xfrm>
            <a:off x="2352751" y="4219956"/>
            <a:ext cx="16724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模型準確率優化曲線</a:t>
            </a:r>
            <a:endParaRPr lang="en-US" sz="1300" dirty="0"/>
          </a:p>
        </p:txBody>
      </p:sp>
      <p:sp>
        <p:nvSpPr>
          <p:cNvPr id="28" name="Text 22"/>
          <p:cNvSpPr txBox="1"/>
          <p:nvPr/>
        </p:nvSpPr>
        <p:spPr>
          <a:xfrm>
            <a:off x="8382305" y="4219956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推論延遲統計分佈</a:t>
            </a:r>
            <a:endParaRPr lang="en-US" sz="1300" dirty="0"/>
          </a:p>
        </p:txBody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3" b="-3"/>
          <a:stretch/>
        </p:blipFill>
        <p:spPr>
          <a:xfrm>
            <a:off x="571500" y="4619549"/>
            <a:ext cx="5105095" cy="67589705"/>
          </a:xfrm>
          <a:prstGeom prst="rect">
            <a:avLst/>
          </a:prstGeom>
        </p:spPr>
      </p:pic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3" b="-3"/>
          <a:stretch/>
        </p:blipFill>
        <p:spPr>
          <a:xfrm>
            <a:off x="6515100" y="4619549"/>
            <a:ext cx="5105095" cy="67589705"/>
          </a:xfrm>
          <a:prstGeom prst="rect">
            <a:avLst/>
          </a:prstGeom>
        </p:spPr>
      </p:pic>
      <p:sp>
        <p:nvSpPr>
          <p:cNvPr id="31" name="Text 23"/>
          <p:cNvSpPr txBox="1"/>
          <p:nvPr/>
        </p:nvSpPr>
        <p:spPr>
          <a:xfrm>
            <a:off x="8987638" y="72390305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18/40</a:t>
            </a:r>
            <a:endParaRPr lang="en-US" sz="1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91156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68826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Android 原生應用(為Samsung優化)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45244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透過簡潔直覺的界面，提供即時數據分析與動作反饋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4807001" y="8581644"/>
            <a:ext cx="1419149" cy="295351"/>
          </a:xfrm>
          <a:prstGeom prst="roundRect">
            <a:avLst>
              <a:gd name="adj" fmla="val 199740"/>
            </a:avLst>
          </a:prstGeom>
          <a:solidFill>
            <a:srgbClr val="1E88E5"/>
          </a:solidFill>
          <a:ln/>
          <a:effectLst>
            <a:outerShdw sx="100000" sy="100000" kx="0" ky="0" algn="bl" rotWithShape="0" blurRad="101600" dist="38100" dir="5400000">
              <a:srgbClr val="000000">
                <a:alpha val="10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-2512" r="-2512" t="0" b="0"/>
          <a:stretch/>
        </p:blipFill>
        <p:spPr>
          <a:xfrm>
            <a:off x="4949647" y="8663026"/>
            <a:ext cx="105156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5054803" y="8630107"/>
            <a:ext cx="11292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三星 One UI 優化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795821" y="1647749"/>
            <a:ext cx="5020056" cy="1628546"/>
          </a:xfrm>
          <a:prstGeom prst="roundRect">
            <a:avLst>
              <a:gd name="adj" fmla="val 328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795821" y="1647749"/>
            <a:ext cx="47549" cy="1628546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10" name="Shape 7"/>
          <p:cNvSpPr/>
          <p:nvPr/>
        </p:nvSpPr>
        <p:spPr>
          <a:xfrm>
            <a:off x="7034479" y="1837944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-760" r="-760" t="0" b="0"/>
          <a:stretch/>
        </p:blipFill>
        <p:spPr>
          <a:xfrm>
            <a:off x="7148779" y="1943100"/>
            <a:ext cx="152705" cy="171907"/>
          </a:xfrm>
          <a:prstGeom prst="rect">
            <a:avLst/>
          </a:prstGeom>
        </p:spPr>
      </p:pic>
      <p:sp>
        <p:nvSpPr>
          <p:cNvPr id="12" name="Text 8"/>
          <p:cNvSpPr txBox="1"/>
          <p:nvPr/>
        </p:nvSpPr>
        <p:spPr>
          <a:xfrm>
            <a:off x="7558430" y="1900123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即時數據視覺化</a:t>
            </a:r>
            <a:endParaRPr lang="en-US" sz="1300" dirty="0"/>
          </a:p>
        </p:txBody>
      </p:sp>
      <p:sp>
        <p:nvSpPr>
          <p:cNvPr id="13" name="Text 9"/>
          <p:cNvSpPr txBox="1"/>
          <p:nvPr/>
        </p:nvSpPr>
        <p:spPr>
          <a:xfrm>
            <a:off x="7558430" y="3672230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語音與文字反饋</a:t>
            </a:r>
            <a:endParaRPr lang="en-US" sz="1300" dirty="0"/>
          </a:p>
        </p:txBody>
      </p:sp>
      <p:sp>
        <p:nvSpPr>
          <p:cNvPr id="14" name="Text 10"/>
          <p:cNvSpPr txBox="1"/>
          <p:nvPr/>
        </p:nvSpPr>
        <p:spPr>
          <a:xfrm>
            <a:off x="7034479" y="2314346"/>
            <a:ext cx="4689043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將複雜的動作數據轉化為直觀易懂的視覺回饋，包含動作質量評分、角度指標與運動學參數，使用戶能一目了然掌握表現。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7034479" y="2838298"/>
            <a:ext cx="1095451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129577" y="2915107"/>
            <a:ext cx="95098" cy="95098"/>
          </a:xfrm>
          <a:prstGeom prst="rect">
            <a:avLst/>
          </a:prstGeom>
        </p:spPr>
      </p:pic>
      <p:sp>
        <p:nvSpPr>
          <p:cNvPr id="17" name="Text 12"/>
          <p:cNvSpPr txBox="1"/>
          <p:nvPr/>
        </p:nvSpPr>
        <p:spPr>
          <a:xfrm>
            <a:off x="7034479" y="4086454"/>
            <a:ext cx="4689043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根據動作分析結果，提供針對性的語音提示與文字建議，幫助用戶即時調整技術動作，優化訓練效果。</a:t>
            </a:r>
            <a:endParaRPr lang="en-US" sz="1100" dirty="0"/>
          </a:p>
        </p:txBody>
      </p:sp>
      <p:sp>
        <p:nvSpPr>
          <p:cNvPr id="18" name="Shape 13"/>
          <p:cNvSpPr/>
          <p:nvPr/>
        </p:nvSpPr>
        <p:spPr>
          <a:xfrm>
            <a:off x="8169250" y="2838298"/>
            <a:ext cx="752551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19" name="Shape 14"/>
          <p:cNvSpPr/>
          <p:nvPr/>
        </p:nvSpPr>
        <p:spPr>
          <a:xfrm>
            <a:off x="8960206" y="2838298"/>
            <a:ext cx="981151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20" name="Text 15"/>
          <p:cNvSpPr txBox="1"/>
          <p:nvPr/>
        </p:nvSpPr>
        <p:spPr>
          <a:xfrm>
            <a:off x="7224674" y="2876702"/>
            <a:ext cx="8961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1-10分評分系統</a:t>
            </a:r>
            <a:endParaRPr lang="en-US" sz="90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264347" y="2915107"/>
            <a:ext cx="95098" cy="95098"/>
          </a:xfrm>
          <a:prstGeom prst="rect">
            <a:avLst/>
          </a:prstGeom>
        </p:spPr>
      </p:pic>
      <p:sp>
        <p:nvSpPr>
          <p:cNvPr id="22" name="Text 16"/>
          <p:cNvSpPr txBox="1"/>
          <p:nvPr/>
        </p:nvSpPr>
        <p:spPr>
          <a:xfrm>
            <a:off x="8359445" y="2876702"/>
            <a:ext cx="5532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實時更新</a:t>
            </a:r>
            <a:endParaRPr lang="en-US" sz="90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055303" y="2915107"/>
            <a:ext cx="95098" cy="95098"/>
          </a:xfrm>
          <a:prstGeom prst="rect">
            <a:avLst/>
          </a:prstGeom>
        </p:spPr>
      </p:pic>
      <p:sp>
        <p:nvSpPr>
          <p:cNvPr id="24" name="Shape 17"/>
          <p:cNvSpPr/>
          <p:nvPr/>
        </p:nvSpPr>
        <p:spPr>
          <a:xfrm>
            <a:off x="6795821" y="3419856"/>
            <a:ext cx="5020056" cy="1628546"/>
          </a:xfrm>
          <a:prstGeom prst="roundRect">
            <a:avLst>
              <a:gd name="adj" fmla="val 328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5" name="Shape 18"/>
          <p:cNvSpPr/>
          <p:nvPr/>
        </p:nvSpPr>
        <p:spPr>
          <a:xfrm>
            <a:off x="6795821" y="3419856"/>
            <a:ext cx="47549" cy="1628546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26" name="Shape 19"/>
          <p:cNvSpPr/>
          <p:nvPr/>
        </p:nvSpPr>
        <p:spPr>
          <a:xfrm>
            <a:off x="7034479" y="3610051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0D47A1">
              <a:alpha val="10000"/>
            </a:srgbClr>
          </a:solidFill>
          <a:ln/>
        </p:spPr>
      </p:sp>
      <p:sp>
        <p:nvSpPr>
          <p:cNvPr id="27" name="Text 20"/>
          <p:cNvSpPr txBox="1"/>
          <p:nvPr/>
        </p:nvSpPr>
        <p:spPr>
          <a:xfrm>
            <a:off x="9150401" y="2876702"/>
            <a:ext cx="7818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優化渲染性能</a:t>
            </a:r>
            <a:endParaRPr lang="en-US" sz="900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138721" y="3715207"/>
            <a:ext cx="171907" cy="171907"/>
          </a:xfrm>
          <a:prstGeom prst="rect">
            <a:avLst/>
          </a:prstGeom>
        </p:spPr>
      </p:pic>
      <p:sp>
        <p:nvSpPr>
          <p:cNvPr id="29" name="Shape 21"/>
          <p:cNvSpPr/>
          <p:nvPr/>
        </p:nvSpPr>
        <p:spPr>
          <a:xfrm>
            <a:off x="7034479" y="4610405"/>
            <a:ext cx="752551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7129577" y="4686300"/>
            <a:ext cx="95098" cy="95098"/>
          </a:xfrm>
          <a:prstGeom prst="rect">
            <a:avLst/>
          </a:prstGeom>
        </p:spPr>
      </p:pic>
      <p:sp>
        <p:nvSpPr>
          <p:cNvPr id="31" name="Shape 22"/>
          <p:cNvSpPr/>
          <p:nvPr/>
        </p:nvSpPr>
        <p:spPr>
          <a:xfrm>
            <a:off x="7824521" y="4610405"/>
            <a:ext cx="866851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32" name="Text 23"/>
          <p:cNvSpPr txBox="1"/>
          <p:nvPr/>
        </p:nvSpPr>
        <p:spPr>
          <a:xfrm>
            <a:off x="7224674" y="4647895"/>
            <a:ext cx="5532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語音引擎</a:t>
            </a:r>
            <a:endParaRPr lang="en-US" sz="900" dirty="0"/>
          </a:p>
        </p:txBody>
      </p:sp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7920533" y="4686300"/>
            <a:ext cx="95098" cy="95098"/>
          </a:xfrm>
          <a:prstGeom prst="rect">
            <a:avLst/>
          </a:prstGeom>
        </p:spPr>
      </p:pic>
      <p:sp>
        <p:nvSpPr>
          <p:cNvPr id="34" name="Shape 24"/>
          <p:cNvSpPr/>
          <p:nvPr/>
        </p:nvSpPr>
        <p:spPr>
          <a:xfrm>
            <a:off x="6795821" y="5191049"/>
            <a:ext cx="5020056" cy="1628546"/>
          </a:xfrm>
          <a:prstGeom prst="roundRect">
            <a:avLst>
              <a:gd name="adj" fmla="val 328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5" name="Shape 25"/>
          <p:cNvSpPr/>
          <p:nvPr/>
        </p:nvSpPr>
        <p:spPr>
          <a:xfrm>
            <a:off x="6795821" y="5191049"/>
            <a:ext cx="47549" cy="1628546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6" name="Shape 26"/>
          <p:cNvSpPr/>
          <p:nvPr/>
        </p:nvSpPr>
        <p:spPr>
          <a:xfrm>
            <a:off x="7034479" y="5381244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0D47A1">
              <a:alpha val="10000"/>
            </a:srgbClr>
          </a:solidFill>
          <a:ln/>
        </p:spPr>
      </p:sp>
      <p:sp>
        <p:nvSpPr>
          <p:cNvPr id="37" name="Text 27"/>
          <p:cNvSpPr txBox="1"/>
          <p:nvPr/>
        </p:nvSpPr>
        <p:spPr>
          <a:xfrm>
            <a:off x="7558430" y="5443423"/>
            <a:ext cx="16724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訓練日誌與統計分析</a:t>
            </a:r>
            <a:endParaRPr lang="en-US" sz="1300" dirty="0"/>
          </a:p>
        </p:txBody>
      </p:sp>
      <p:sp>
        <p:nvSpPr>
          <p:cNvPr id="38" name="Text 28"/>
          <p:cNvSpPr txBox="1"/>
          <p:nvPr/>
        </p:nvSpPr>
        <p:spPr>
          <a:xfrm>
            <a:off x="7034479" y="5857646"/>
            <a:ext cx="4689043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自動記錄每次訓練數據，包括動作類型、次數、質量評分等，生成全面的統計報表與進步曲線，幫助用戶追蹤長期發展。</a:t>
            </a:r>
            <a:endParaRPr lang="en-US" sz="1100" dirty="0"/>
          </a:p>
        </p:txBody>
      </p:sp>
      <p:sp>
        <p:nvSpPr>
          <p:cNvPr id="39" name="Shape 29"/>
          <p:cNvSpPr/>
          <p:nvPr/>
        </p:nvSpPr>
        <p:spPr>
          <a:xfrm>
            <a:off x="8729777" y="4610405"/>
            <a:ext cx="1152144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40" name="Text 30"/>
          <p:cNvSpPr txBox="1"/>
          <p:nvPr/>
        </p:nvSpPr>
        <p:spPr>
          <a:xfrm>
            <a:off x="8015630" y="4647895"/>
            <a:ext cx="6675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多語言支持</a:t>
            </a:r>
            <a:endParaRPr lang="en-US" sz="900" dirty="0"/>
          </a:p>
        </p:txBody>
      </p:sp>
      <p:pic>
        <p:nvPicPr>
          <p:cNvPr id="41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8824874" y="4686300"/>
            <a:ext cx="95098" cy="95098"/>
          </a:xfrm>
          <a:prstGeom prst="rect">
            <a:avLst/>
          </a:prstGeom>
        </p:spPr>
      </p:pic>
      <p:sp>
        <p:nvSpPr>
          <p:cNvPr id="42" name="Shape 31"/>
          <p:cNvSpPr/>
          <p:nvPr/>
        </p:nvSpPr>
        <p:spPr>
          <a:xfrm>
            <a:off x="7034479" y="6381598"/>
            <a:ext cx="866851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43" name="Text 32"/>
          <p:cNvSpPr txBox="1"/>
          <p:nvPr/>
        </p:nvSpPr>
        <p:spPr>
          <a:xfrm>
            <a:off x="8920886" y="4647895"/>
            <a:ext cx="95280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聽覺+視覺雙通道</a:t>
            </a:r>
            <a:endParaRPr lang="en-US" sz="900" dirty="0"/>
          </a:p>
        </p:txBody>
      </p:sp>
      <p:pic>
        <p:nvPicPr>
          <p:cNvPr id="44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7138721" y="5486400"/>
            <a:ext cx="171907" cy="171907"/>
          </a:xfrm>
          <a:prstGeom prst="rect">
            <a:avLst/>
          </a:prstGeom>
        </p:spPr>
      </p:pic>
      <p:pic>
        <p:nvPicPr>
          <p:cNvPr id="45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7129577" y="6458407"/>
            <a:ext cx="95098" cy="95098"/>
          </a:xfrm>
          <a:prstGeom prst="rect">
            <a:avLst/>
          </a:prstGeom>
        </p:spPr>
      </p:pic>
      <p:sp>
        <p:nvSpPr>
          <p:cNvPr id="46" name="Text 33"/>
          <p:cNvSpPr txBox="1"/>
          <p:nvPr/>
        </p:nvSpPr>
        <p:spPr>
          <a:xfrm>
            <a:off x="7558430" y="7215530"/>
            <a:ext cx="1586484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Galaxy Watch整合</a:t>
            </a:r>
            <a:endParaRPr lang="en-US" sz="1300" dirty="0"/>
          </a:p>
        </p:txBody>
      </p:sp>
      <p:sp>
        <p:nvSpPr>
          <p:cNvPr id="47" name="Text 34"/>
          <p:cNvSpPr txBox="1"/>
          <p:nvPr/>
        </p:nvSpPr>
        <p:spPr>
          <a:xfrm>
            <a:off x="7034479" y="7629754"/>
            <a:ext cx="4650638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與Samsung Galaxy Watch深度整合，同步心率、步數、卡路里等生理數據，結合動作分析，提供全方位的訓練評估與健康監測。</a:t>
            </a:r>
            <a:endParaRPr lang="en-US" sz="1100" dirty="0"/>
          </a:p>
        </p:txBody>
      </p:sp>
      <p:sp>
        <p:nvSpPr>
          <p:cNvPr id="48" name="Shape 35"/>
          <p:cNvSpPr/>
          <p:nvPr/>
        </p:nvSpPr>
        <p:spPr>
          <a:xfrm>
            <a:off x="7947050" y="6381598"/>
            <a:ext cx="866851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49" name="Text 36"/>
          <p:cNvSpPr txBox="1"/>
          <p:nvPr/>
        </p:nvSpPr>
        <p:spPr>
          <a:xfrm>
            <a:off x="7224674" y="6420002"/>
            <a:ext cx="6675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本地SQLite</a:t>
            </a:r>
            <a:endParaRPr lang="en-US" sz="900" dirty="0"/>
          </a:p>
        </p:txBody>
      </p:sp>
      <p:pic>
        <p:nvPicPr>
          <p:cNvPr id="50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8042148" y="6458407"/>
            <a:ext cx="95098" cy="95098"/>
          </a:xfrm>
          <a:prstGeom prst="rect">
            <a:avLst/>
          </a:prstGeom>
        </p:spPr>
      </p:pic>
      <p:sp>
        <p:nvSpPr>
          <p:cNvPr id="51" name="Shape 37"/>
          <p:cNvSpPr/>
          <p:nvPr/>
        </p:nvSpPr>
        <p:spPr>
          <a:xfrm>
            <a:off x="8852306" y="6381598"/>
            <a:ext cx="724205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2" name="Text 38"/>
          <p:cNvSpPr txBox="1"/>
          <p:nvPr/>
        </p:nvSpPr>
        <p:spPr>
          <a:xfrm>
            <a:off x="8137246" y="6420002"/>
            <a:ext cx="6675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圖表可視化</a:t>
            </a:r>
            <a:endParaRPr lang="en-US" sz="900" dirty="0"/>
          </a:p>
        </p:txBody>
      </p:sp>
      <p:pic>
        <p:nvPicPr>
          <p:cNvPr id="53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8947404" y="6458407"/>
            <a:ext cx="95098" cy="95098"/>
          </a:xfrm>
          <a:prstGeom prst="rect">
            <a:avLst/>
          </a:prstGeom>
        </p:spPr>
      </p:pic>
      <p:sp>
        <p:nvSpPr>
          <p:cNvPr id="54" name="Shape 39"/>
          <p:cNvSpPr/>
          <p:nvPr/>
        </p:nvSpPr>
        <p:spPr>
          <a:xfrm>
            <a:off x="6795821" y="6963156"/>
            <a:ext cx="5020056" cy="1628546"/>
          </a:xfrm>
          <a:prstGeom prst="roundRect">
            <a:avLst>
              <a:gd name="adj" fmla="val 328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55" name="Shape 40"/>
          <p:cNvSpPr/>
          <p:nvPr/>
        </p:nvSpPr>
        <p:spPr>
          <a:xfrm>
            <a:off x="6795821" y="6963156"/>
            <a:ext cx="47549" cy="1628546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56" name="Shape 41"/>
          <p:cNvSpPr/>
          <p:nvPr/>
        </p:nvSpPr>
        <p:spPr>
          <a:xfrm>
            <a:off x="7034479" y="7153351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C62828">
              <a:alpha val="10000"/>
            </a:srgbClr>
          </a:solidFill>
          <a:ln/>
        </p:spPr>
      </p:sp>
      <p:sp>
        <p:nvSpPr>
          <p:cNvPr id="57" name="Shape 42"/>
          <p:cNvSpPr/>
          <p:nvPr/>
        </p:nvSpPr>
        <p:spPr>
          <a:xfrm>
            <a:off x="7034479" y="8153705"/>
            <a:ext cx="694944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8" name="Shape 43"/>
          <p:cNvSpPr/>
          <p:nvPr/>
        </p:nvSpPr>
        <p:spPr>
          <a:xfrm>
            <a:off x="7771486" y="8153705"/>
            <a:ext cx="866851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9" name="Text 44"/>
          <p:cNvSpPr txBox="1"/>
          <p:nvPr/>
        </p:nvSpPr>
        <p:spPr>
          <a:xfrm>
            <a:off x="9042502" y="6420002"/>
            <a:ext cx="52395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CSV導出</a:t>
            </a:r>
            <a:endParaRPr lang="en-US" sz="900" dirty="0"/>
          </a:p>
        </p:txBody>
      </p:sp>
      <p:pic>
        <p:nvPicPr>
          <p:cNvPr id="60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7129577" y="8229600"/>
            <a:ext cx="95098" cy="95098"/>
          </a:xfrm>
          <a:prstGeom prst="rect">
            <a:avLst/>
          </a:prstGeom>
        </p:spPr>
      </p:pic>
      <p:sp>
        <p:nvSpPr>
          <p:cNvPr id="61" name="Shape 45"/>
          <p:cNvSpPr/>
          <p:nvPr/>
        </p:nvSpPr>
        <p:spPr>
          <a:xfrm>
            <a:off x="8676742" y="8153705"/>
            <a:ext cx="981151" cy="247802"/>
          </a:xfrm>
          <a:prstGeom prst="roundRect">
            <a:avLst>
              <a:gd name="adj" fmla="val 283849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62" name="Text 46"/>
          <p:cNvSpPr txBox="1"/>
          <p:nvPr/>
        </p:nvSpPr>
        <p:spPr>
          <a:xfrm>
            <a:off x="7224674" y="8191195"/>
            <a:ext cx="49560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穿戴API</a:t>
            </a:r>
            <a:endParaRPr lang="en-US" sz="900" dirty="0"/>
          </a:p>
        </p:txBody>
      </p:sp>
      <p:pic>
        <p:nvPicPr>
          <p:cNvPr id="63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7866583" y="8229600"/>
            <a:ext cx="95098" cy="95098"/>
          </a:xfrm>
          <a:prstGeom prst="rect">
            <a:avLst/>
          </a:prstGeom>
        </p:spPr>
      </p:pic>
      <p:sp>
        <p:nvSpPr>
          <p:cNvPr id="64" name="Text 47"/>
          <p:cNvSpPr txBox="1"/>
          <p:nvPr/>
        </p:nvSpPr>
        <p:spPr>
          <a:xfrm>
            <a:off x="7962595" y="8191195"/>
            <a:ext cx="6675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低功耗同步</a:t>
            </a:r>
            <a:endParaRPr lang="en-US" sz="900" dirty="0"/>
          </a:p>
        </p:txBody>
      </p:sp>
      <p:pic>
        <p:nvPicPr>
          <p:cNvPr id="65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8771839" y="8229600"/>
            <a:ext cx="95098" cy="95098"/>
          </a:xfrm>
          <a:prstGeom prst="rect">
            <a:avLst/>
          </a:prstGeom>
        </p:spPr>
      </p:pic>
      <p:sp>
        <p:nvSpPr>
          <p:cNvPr id="66" name="Text 48"/>
          <p:cNvSpPr txBox="1"/>
          <p:nvPr/>
        </p:nvSpPr>
        <p:spPr>
          <a:xfrm>
            <a:off x="8866937" y="8191195"/>
            <a:ext cx="7818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健康數據平台</a:t>
            </a:r>
            <a:endParaRPr lang="en-US" sz="900" dirty="0"/>
          </a:p>
        </p:txBody>
      </p:sp>
      <p:sp>
        <p:nvSpPr>
          <p:cNvPr id="67" name="Text 49"/>
          <p:cNvSpPr txBox="1"/>
          <p:nvPr/>
        </p:nvSpPr>
        <p:spPr>
          <a:xfrm>
            <a:off x="8987638" y="8725205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19/40</a:t>
            </a:r>
            <a:endParaRPr lang="en-US" sz="1000" dirty="0"/>
          </a:p>
        </p:txBody>
      </p:sp>
      <p:sp>
        <p:nvSpPr>
          <p:cNvPr id="68" name="Shape 50"/>
          <p:cNvSpPr/>
          <p:nvPr/>
        </p:nvSpPr>
        <p:spPr>
          <a:xfrm>
            <a:off x="-745236" y="3476549"/>
            <a:ext cx="1714500" cy="3429000"/>
          </a:xfrm>
          <a:prstGeom prst="roundRect">
            <a:avLst>
              <a:gd name="adj" fmla="val 7111"/>
            </a:avLst>
          </a:prstGeom>
          <a:solidFill>
            <a:srgbClr val="F5F5F5">
              <a:alpha val="90000"/>
            </a:srgbClr>
          </a:solidFill>
          <a:ln w="127000">
            <a:solidFill>
              <a:srgbClr val="333333"/>
            </a:solidFill>
            <a:prstDash val="solid"/>
          </a:ln>
          <a:effectLst>
            <a:outerShdw sx="100000" sy="100000" kx="0" ky="0" algn="bl" rotWithShape="0" blurRad="241300" dist="101600" dir="5400000">
              <a:srgbClr val="000000">
                <a:alpha val="15000"/>
              </a:srgbClr>
            </a:outerShdw>
          </a:effectLst>
        </p:spPr>
      </p:sp>
      <p:sp>
        <p:nvSpPr>
          <p:cNvPr id="69" name="Shape 51"/>
          <p:cNvSpPr/>
          <p:nvPr/>
        </p:nvSpPr>
        <p:spPr>
          <a:xfrm>
            <a:off x="-897941" y="3486607"/>
            <a:ext cx="2018995" cy="3409798"/>
          </a:xfrm>
          <a:prstGeom prst="rect">
            <a:avLst/>
          </a:prstGeom>
          <a:solidFill>
            <a:srgbClr val="0D47A1">
              <a:alpha val="90000"/>
            </a:srgbClr>
          </a:solidFill>
          <a:ln/>
        </p:spPr>
      </p:sp>
      <p:sp>
        <p:nvSpPr>
          <p:cNvPr id="70" name="Shape 52"/>
          <p:cNvSpPr/>
          <p:nvPr/>
        </p:nvSpPr>
        <p:spPr>
          <a:xfrm>
            <a:off x="-897941" y="3486607"/>
            <a:ext cx="1571854" cy="828446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71" name="Text 53"/>
          <p:cNvSpPr txBox="1"/>
          <p:nvPr/>
        </p:nvSpPr>
        <p:spPr>
          <a:xfrm>
            <a:off x="-726948" y="3781958"/>
            <a:ext cx="76261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訓練歷史</a:t>
            </a:r>
            <a:endParaRPr lang="en-US" sz="1200" dirty="0"/>
          </a:p>
        </p:txBody>
      </p:sp>
      <p:sp>
        <p:nvSpPr>
          <p:cNvPr id="72" name="Shape 54"/>
          <p:cNvSpPr/>
          <p:nvPr/>
        </p:nvSpPr>
        <p:spPr>
          <a:xfrm>
            <a:off x="-632765" y="4214470"/>
            <a:ext cx="1314907" cy="961949"/>
          </a:xfrm>
          <a:prstGeom prst="roundRect">
            <a:avLst>
              <a:gd name="adj" fmla="val 7529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73" name="Shape 55"/>
          <p:cNvSpPr/>
          <p:nvPr/>
        </p:nvSpPr>
        <p:spPr>
          <a:xfrm>
            <a:off x="-483718" y="5058461"/>
            <a:ext cx="1380744" cy="1343254"/>
          </a:xfrm>
          <a:prstGeom prst="roundRect">
            <a:avLst>
              <a:gd name="adj" fmla="val 3862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74" name="Text 56"/>
          <p:cNvSpPr txBox="1"/>
          <p:nvPr/>
        </p:nvSpPr>
        <p:spPr>
          <a:xfrm>
            <a:off x="-467258" y="4445813"/>
            <a:ext cx="66202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3333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昨日訓練</a:t>
            </a:r>
            <a:endParaRPr lang="en-US" sz="1000" dirty="0"/>
          </a:p>
        </p:txBody>
      </p:sp>
      <p:sp>
        <p:nvSpPr>
          <p:cNvPr id="75" name="Text 57"/>
          <p:cNvSpPr txBox="1"/>
          <p:nvPr/>
        </p:nvSpPr>
        <p:spPr>
          <a:xfrm>
            <a:off x="-424282" y="4636922"/>
            <a:ext cx="943661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正手攻: 65次 | 得分: 7.2</a:t>
            </a:r>
            <a:endParaRPr lang="en-US" sz="900" dirty="0"/>
          </a:p>
        </p:txBody>
      </p:sp>
      <p:sp>
        <p:nvSpPr>
          <p:cNvPr id="76" name="Shape 58"/>
          <p:cNvSpPr/>
          <p:nvPr/>
        </p:nvSpPr>
        <p:spPr>
          <a:xfrm>
            <a:off x="-348386" y="5055718"/>
            <a:ext cx="914400" cy="209398"/>
          </a:xfrm>
          <a:prstGeom prst="roundRect">
            <a:avLst>
              <a:gd name="adj" fmla="val 59547"/>
            </a:avLst>
          </a:prstGeom>
          <a:solidFill>
            <a:srgbClr val="E0E0E0">
              <a:alpha val="90000"/>
            </a:srgbClr>
          </a:solidFill>
          <a:ln/>
        </p:spPr>
      </p:sp>
      <p:sp>
        <p:nvSpPr>
          <p:cNvPr id="77" name="Shape 59"/>
          <p:cNvSpPr/>
          <p:nvPr/>
        </p:nvSpPr>
        <p:spPr>
          <a:xfrm>
            <a:off x="-348386" y="5099609"/>
            <a:ext cx="657454" cy="161849"/>
          </a:xfrm>
          <a:prstGeom prst="roundRect">
            <a:avLst>
              <a:gd name="adj" fmla="val 99701"/>
            </a:avLst>
          </a:prstGeom>
          <a:solidFill>
            <a:srgbClr val="1E88E5">
              <a:alpha val="90000"/>
            </a:srgbClr>
          </a:solidFill>
          <a:ln/>
        </p:spPr>
      </p:sp>
      <p:sp>
        <p:nvSpPr>
          <p:cNvPr id="78" name="Shape 60"/>
          <p:cNvSpPr/>
          <p:nvPr/>
        </p:nvSpPr>
        <p:spPr>
          <a:xfrm>
            <a:off x="-232258" y="5854903"/>
            <a:ext cx="190195" cy="580644"/>
          </a:xfrm>
          <a:prstGeom prst="roundRect">
            <a:avLst>
              <a:gd name="adj" fmla="val 72115"/>
            </a:avLst>
          </a:prstGeom>
          <a:solidFill>
            <a:srgbClr val="E0E0E0">
              <a:alpha val="90000"/>
            </a:srgbClr>
          </a:solidFill>
          <a:ln/>
        </p:spPr>
      </p:sp>
      <p:sp>
        <p:nvSpPr>
          <p:cNvPr id="79" name="Shape 61"/>
          <p:cNvSpPr/>
          <p:nvPr/>
        </p:nvSpPr>
        <p:spPr>
          <a:xfrm>
            <a:off x="-97841" y="5831129"/>
            <a:ext cx="190195" cy="580644"/>
          </a:xfrm>
          <a:prstGeom prst="roundRect">
            <a:avLst>
              <a:gd name="adj" fmla="val 72115"/>
            </a:avLst>
          </a:prstGeom>
          <a:solidFill>
            <a:srgbClr val="E0E0E0">
              <a:alpha val="90000"/>
            </a:srgbClr>
          </a:solidFill>
          <a:ln/>
        </p:spPr>
      </p:sp>
      <p:sp>
        <p:nvSpPr>
          <p:cNvPr id="80" name="Shape 62"/>
          <p:cNvSpPr/>
          <p:nvPr/>
        </p:nvSpPr>
        <p:spPr>
          <a:xfrm>
            <a:off x="37490" y="5807354"/>
            <a:ext cx="190195" cy="580644"/>
          </a:xfrm>
          <a:prstGeom prst="roundRect">
            <a:avLst>
              <a:gd name="adj" fmla="val 72115"/>
            </a:avLst>
          </a:prstGeom>
          <a:solidFill>
            <a:srgbClr val="E0E0E0">
              <a:alpha val="90000"/>
            </a:srgbClr>
          </a:solidFill>
          <a:ln/>
        </p:spPr>
      </p:sp>
      <p:sp>
        <p:nvSpPr>
          <p:cNvPr id="81" name="Shape 63"/>
          <p:cNvSpPr/>
          <p:nvPr/>
        </p:nvSpPr>
        <p:spPr>
          <a:xfrm>
            <a:off x="172822" y="5783580"/>
            <a:ext cx="190195" cy="580644"/>
          </a:xfrm>
          <a:prstGeom prst="roundRect">
            <a:avLst>
              <a:gd name="adj" fmla="val 72115"/>
            </a:avLst>
          </a:prstGeom>
          <a:solidFill>
            <a:srgbClr val="E0E0E0">
              <a:alpha val="90000"/>
            </a:srgbClr>
          </a:solidFill>
          <a:ln/>
        </p:spPr>
      </p:sp>
      <p:sp>
        <p:nvSpPr>
          <p:cNvPr id="82" name="Shape 64"/>
          <p:cNvSpPr/>
          <p:nvPr/>
        </p:nvSpPr>
        <p:spPr>
          <a:xfrm>
            <a:off x="307238" y="5759806"/>
            <a:ext cx="190195" cy="580644"/>
          </a:xfrm>
          <a:prstGeom prst="roundRect">
            <a:avLst>
              <a:gd name="adj" fmla="val 72115"/>
            </a:avLst>
          </a:prstGeom>
          <a:solidFill>
            <a:srgbClr val="E0E0E0">
              <a:alpha val="90000"/>
            </a:srgbClr>
          </a:solidFill>
          <a:ln/>
        </p:spPr>
      </p:sp>
      <p:sp>
        <p:nvSpPr>
          <p:cNvPr id="83" name="Shape 65"/>
          <p:cNvSpPr/>
          <p:nvPr/>
        </p:nvSpPr>
        <p:spPr>
          <a:xfrm>
            <a:off x="442570" y="5736031"/>
            <a:ext cx="190195" cy="580644"/>
          </a:xfrm>
          <a:prstGeom prst="roundRect">
            <a:avLst>
              <a:gd name="adj" fmla="val 72115"/>
            </a:avLst>
          </a:prstGeom>
          <a:solidFill>
            <a:srgbClr val="E0E0E0">
              <a:alpha val="90000"/>
            </a:srgbClr>
          </a:solidFill>
          <a:ln/>
        </p:spPr>
      </p:sp>
      <p:sp>
        <p:nvSpPr>
          <p:cNvPr id="84" name="Shape 66"/>
          <p:cNvSpPr/>
          <p:nvPr/>
        </p:nvSpPr>
        <p:spPr>
          <a:xfrm>
            <a:off x="577901" y="5712257"/>
            <a:ext cx="190195" cy="580644"/>
          </a:xfrm>
          <a:prstGeom prst="roundRect">
            <a:avLst>
              <a:gd name="adj" fmla="val 72115"/>
            </a:avLst>
          </a:prstGeom>
          <a:solidFill>
            <a:srgbClr val="E0E0E0">
              <a:alpha val="90000"/>
            </a:srgbClr>
          </a:solidFill>
          <a:ln/>
        </p:spPr>
      </p:sp>
      <p:sp>
        <p:nvSpPr>
          <p:cNvPr id="85" name="Text 67"/>
          <p:cNvSpPr txBox="1"/>
          <p:nvPr/>
        </p:nvSpPr>
        <p:spPr>
          <a:xfrm>
            <a:off x="-318211" y="5290718"/>
            <a:ext cx="662026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3333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週訓練總結</a:t>
            </a:r>
            <a:endParaRPr lang="en-US" sz="1000" dirty="0"/>
          </a:p>
        </p:txBody>
      </p:sp>
      <p:sp>
        <p:nvSpPr>
          <p:cNvPr id="86" name="Text 68"/>
          <p:cNvSpPr txBox="1"/>
          <p:nvPr/>
        </p:nvSpPr>
        <p:spPr>
          <a:xfrm>
            <a:off x="296266" y="5264201"/>
            <a:ext cx="342900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詳情 &gt;</a:t>
            </a:r>
            <a:endParaRPr lang="en-US" sz="900" dirty="0"/>
          </a:p>
        </p:txBody>
      </p:sp>
      <p:sp>
        <p:nvSpPr>
          <p:cNvPr id="87" name="Shape 69"/>
          <p:cNvSpPr/>
          <p:nvPr/>
        </p:nvSpPr>
        <p:spPr>
          <a:xfrm>
            <a:off x="-172822" y="6192317"/>
            <a:ext cx="133502" cy="247802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88" name="Shape 70"/>
          <p:cNvSpPr/>
          <p:nvPr/>
        </p:nvSpPr>
        <p:spPr>
          <a:xfrm>
            <a:off x="-57607" y="6056071"/>
            <a:ext cx="152705" cy="362102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89" name="Shape 71"/>
          <p:cNvSpPr/>
          <p:nvPr/>
        </p:nvSpPr>
        <p:spPr>
          <a:xfrm>
            <a:off x="92354" y="6117336"/>
            <a:ext cx="142646" cy="276149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90" name="Shape 72"/>
          <p:cNvSpPr/>
          <p:nvPr/>
        </p:nvSpPr>
        <p:spPr>
          <a:xfrm>
            <a:off x="202082" y="5952744"/>
            <a:ext cx="161849" cy="418795"/>
          </a:xfrm>
          <a:prstGeom prst="rect">
            <a:avLst/>
          </a:prstGeom>
          <a:solidFill>
            <a:srgbClr val="C62828">
              <a:alpha val="90000"/>
            </a:srgbClr>
          </a:solidFill>
          <a:ln/>
        </p:spPr>
      </p:sp>
      <p:sp>
        <p:nvSpPr>
          <p:cNvPr id="91" name="Shape 73"/>
          <p:cNvSpPr/>
          <p:nvPr/>
        </p:nvSpPr>
        <p:spPr>
          <a:xfrm>
            <a:off x="376733" y="6153912"/>
            <a:ext cx="123444" cy="190195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92" name="Shape 74"/>
          <p:cNvSpPr/>
          <p:nvPr/>
        </p:nvSpPr>
        <p:spPr>
          <a:xfrm>
            <a:off x="491947" y="6017666"/>
            <a:ext cx="142646" cy="304495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93" name="Shape 75"/>
          <p:cNvSpPr/>
          <p:nvPr/>
        </p:nvSpPr>
        <p:spPr>
          <a:xfrm>
            <a:off x="621792" y="5965546"/>
            <a:ext cx="152705" cy="333756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94" name="Shape 76"/>
          <p:cNvSpPr/>
          <p:nvPr/>
        </p:nvSpPr>
        <p:spPr>
          <a:xfrm>
            <a:off x="5922569" y="3476549"/>
            <a:ext cx="1714500" cy="3429000"/>
          </a:xfrm>
          <a:prstGeom prst="roundRect">
            <a:avLst>
              <a:gd name="adj" fmla="val 7111"/>
            </a:avLst>
          </a:prstGeom>
          <a:solidFill>
            <a:srgbClr val="F5F5F5">
              <a:alpha val="90000"/>
            </a:srgbClr>
          </a:solidFill>
          <a:ln w="127000">
            <a:solidFill>
              <a:srgbClr val="333333"/>
            </a:solidFill>
            <a:prstDash val="solid"/>
          </a:ln>
          <a:effectLst>
            <a:outerShdw sx="100000" sy="100000" kx="0" ky="0" algn="bl" rotWithShape="0" blurRad="241300" dist="101600" dir="5400000">
              <a:srgbClr val="000000">
                <a:alpha val="15000"/>
              </a:srgbClr>
            </a:outerShdw>
          </a:effectLst>
        </p:spPr>
      </p:sp>
      <p:sp>
        <p:nvSpPr>
          <p:cNvPr id="95" name="Shape 77"/>
          <p:cNvSpPr/>
          <p:nvPr/>
        </p:nvSpPr>
        <p:spPr>
          <a:xfrm>
            <a:off x="5769864" y="3486607"/>
            <a:ext cx="2018995" cy="3409798"/>
          </a:xfrm>
          <a:prstGeom prst="rect">
            <a:avLst/>
          </a:prstGeom>
          <a:solidFill>
            <a:srgbClr val="0D47A1">
              <a:alpha val="90000"/>
            </a:srgbClr>
          </a:solidFill>
          <a:ln/>
        </p:spPr>
      </p:sp>
      <p:sp>
        <p:nvSpPr>
          <p:cNvPr id="96" name="Shape 78"/>
          <p:cNvSpPr/>
          <p:nvPr/>
        </p:nvSpPr>
        <p:spPr>
          <a:xfrm>
            <a:off x="6285586" y="3486607"/>
            <a:ext cx="1505102" cy="485546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97" name="Text 79"/>
          <p:cNvSpPr txBox="1"/>
          <p:nvPr/>
        </p:nvSpPr>
        <p:spPr>
          <a:xfrm>
            <a:off x="6426403" y="3511296"/>
            <a:ext cx="76261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技術分析</a:t>
            </a:r>
            <a:endParaRPr lang="en-US" sz="1200" dirty="0"/>
          </a:p>
        </p:txBody>
      </p:sp>
      <p:sp>
        <p:nvSpPr>
          <p:cNvPr id="98" name="Shape 80"/>
          <p:cNvSpPr/>
          <p:nvPr/>
        </p:nvSpPr>
        <p:spPr>
          <a:xfrm>
            <a:off x="5980176" y="3877056"/>
            <a:ext cx="1609344" cy="2609698"/>
          </a:xfrm>
          <a:prstGeom prst="roundRect">
            <a:avLst>
              <a:gd name="adj" fmla="val 2690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99" name="Shape 81"/>
          <p:cNvSpPr/>
          <p:nvPr/>
        </p:nvSpPr>
        <p:spPr>
          <a:xfrm>
            <a:off x="5748833" y="6362395"/>
            <a:ext cx="1399946" cy="1429207"/>
          </a:xfrm>
          <a:prstGeom prst="roundRect">
            <a:avLst>
              <a:gd name="adj" fmla="val 3555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00" name="Text 82"/>
          <p:cNvSpPr txBox="1"/>
          <p:nvPr/>
        </p:nvSpPr>
        <p:spPr>
          <a:xfrm>
            <a:off x="6484925" y="4042562"/>
            <a:ext cx="66202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3333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動作分佈</a:t>
            </a:r>
            <a:endParaRPr lang="en-US" sz="1000" dirty="0"/>
          </a:p>
        </p:txBody>
      </p:sp>
      <p:sp>
        <p:nvSpPr>
          <p:cNvPr id="101" name="Shape 83"/>
          <p:cNvSpPr/>
          <p:nvPr/>
        </p:nvSpPr>
        <p:spPr>
          <a:xfrm>
            <a:off x="5887822" y="7606894"/>
            <a:ext cx="905256" cy="171907"/>
          </a:xfrm>
          <a:prstGeom prst="rect">
            <a:avLst/>
          </a:prstGeom>
          <a:solidFill>
            <a:srgbClr val="E0E0E0">
              <a:alpha val="90000"/>
            </a:srgbClr>
          </a:solidFill>
          <a:ln/>
        </p:spPr>
      </p:sp>
      <p:sp>
        <p:nvSpPr>
          <p:cNvPr id="102" name="Shape 84"/>
          <p:cNvSpPr/>
          <p:nvPr/>
        </p:nvSpPr>
        <p:spPr>
          <a:xfrm>
            <a:off x="5887822" y="6866230"/>
            <a:ext cx="142646" cy="752551"/>
          </a:xfrm>
          <a:prstGeom prst="rect">
            <a:avLst/>
          </a:prstGeom>
          <a:solidFill>
            <a:srgbClr val="E0E0E0">
              <a:alpha val="90000"/>
            </a:srgbClr>
          </a:solidFill>
          <a:ln/>
        </p:spPr>
      </p:sp>
      <p:sp>
        <p:nvSpPr>
          <p:cNvPr id="103" name="Shape 85"/>
          <p:cNvSpPr/>
          <p:nvPr/>
        </p:nvSpPr>
        <p:spPr>
          <a:xfrm>
            <a:off x="6486754" y="4644238"/>
            <a:ext cx="666598" cy="666598"/>
          </a:xfrm>
          <a:prstGeom prst="ellipse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04" name="Shape 86"/>
          <p:cNvSpPr/>
          <p:nvPr/>
        </p:nvSpPr>
        <p:spPr>
          <a:xfrm>
            <a:off x="6227978" y="5589727"/>
            <a:ext cx="114300" cy="114300"/>
          </a:xfrm>
          <a:prstGeom prst="ellipse">
            <a:avLst/>
          </a:prstGeom>
          <a:solidFill>
            <a:srgbClr val="C62828">
              <a:alpha val="90000"/>
            </a:srgbClr>
          </a:solidFill>
          <a:ln/>
        </p:spPr>
      </p:sp>
      <p:sp>
        <p:nvSpPr>
          <p:cNvPr id="105" name="Shape 87"/>
          <p:cNvSpPr/>
          <p:nvPr/>
        </p:nvSpPr>
        <p:spPr>
          <a:xfrm>
            <a:off x="6190488" y="5805526"/>
            <a:ext cx="114300" cy="114300"/>
          </a:xfrm>
          <a:prstGeom prst="ellipse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06" name="Shape 88"/>
          <p:cNvSpPr/>
          <p:nvPr/>
        </p:nvSpPr>
        <p:spPr>
          <a:xfrm>
            <a:off x="6152083" y="6021324"/>
            <a:ext cx="114300" cy="114300"/>
          </a:xfrm>
          <a:prstGeom prst="ellipse">
            <a:avLst/>
          </a:prstGeom>
          <a:solidFill>
            <a:srgbClr val="0D47A1">
              <a:alpha val="90000"/>
            </a:srgbClr>
          </a:solidFill>
          <a:ln/>
        </p:spPr>
      </p:sp>
      <p:sp>
        <p:nvSpPr>
          <p:cNvPr id="107" name="Shape 89"/>
          <p:cNvSpPr/>
          <p:nvPr/>
        </p:nvSpPr>
        <p:spPr>
          <a:xfrm>
            <a:off x="5887822" y="7335317"/>
            <a:ext cx="171907" cy="304495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08" name="Shape 90"/>
          <p:cNvSpPr/>
          <p:nvPr/>
        </p:nvSpPr>
        <p:spPr>
          <a:xfrm>
            <a:off x="6017666" y="7310628"/>
            <a:ext cx="181051" cy="352044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09" name="Shape 91"/>
          <p:cNvSpPr/>
          <p:nvPr/>
        </p:nvSpPr>
        <p:spPr>
          <a:xfrm>
            <a:off x="6147511" y="7427671"/>
            <a:ext cx="171907" cy="256946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10" name="Shape 92"/>
          <p:cNvSpPr/>
          <p:nvPr/>
        </p:nvSpPr>
        <p:spPr>
          <a:xfrm>
            <a:off x="6277356" y="7309714"/>
            <a:ext cx="190195" cy="400507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11" name="Shape 93"/>
          <p:cNvSpPr/>
          <p:nvPr/>
        </p:nvSpPr>
        <p:spPr>
          <a:xfrm>
            <a:off x="6407201" y="7285939"/>
            <a:ext cx="200254" cy="448056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12" name="Shape 94"/>
          <p:cNvSpPr/>
          <p:nvPr/>
        </p:nvSpPr>
        <p:spPr>
          <a:xfrm>
            <a:off x="6537960" y="7374636"/>
            <a:ext cx="190195" cy="381305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13" name="Shape 95"/>
          <p:cNvSpPr/>
          <p:nvPr/>
        </p:nvSpPr>
        <p:spPr>
          <a:xfrm>
            <a:off x="6667805" y="7285025"/>
            <a:ext cx="209398" cy="495605"/>
          </a:xfrm>
          <a:prstGeom prst="rect">
            <a:avLst/>
          </a:prstGeom>
          <a:solidFill>
            <a:srgbClr val="C62828">
              <a:alpha val="90000"/>
            </a:srgbClr>
          </a:solidFill>
          <a:ln/>
        </p:spPr>
      </p:sp>
      <p:sp>
        <p:nvSpPr>
          <p:cNvPr id="114" name="Text 96"/>
          <p:cNvSpPr txBox="1"/>
          <p:nvPr/>
        </p:nvSpPr>
        <p:spPr>
          <a:xfrm>
            <a:off x="6364224" y="5577840"/>
            <a:ext cx="71506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 45%</a:t>
            </a:r>
            <a:endParaRPr lang="en-US" sz="900" dirty="0"/>
          </a:p>
        </p:txBody>
      </p:sp>
      <p:sp>
        <p:nvSpPr>
          <p:cNvPr id="115" name="Text 97"/>
          <p:cNvSpPr txBox="1"/>
          <p:nvPr/>
        </p:nvSpPr>
        <p:spPr>
          <a:xfrm>
            <a:off x="6325819" y="5792724"/>
            <a:ext cx="71506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反手推 25%</a:t>
            </a:r>
            <a:endParaRPr lang="en-US" sz="900" dirty="0"/>
          </a:p>
        </p:txBody>
      </p:sp>
      <p:sp>
        <p:nvSpPr>
          <p:cNvPr id="116" name="Text 98"/>
          <p:cNvSpPr txBox="1"/>
          <p:nvPr/>
        </p:nvSpPr>
        <p:spPr>
          <a:xfrm>
            <a:off x="6288329" y="6008522"/>
            <a:ext cx="600761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發球 15%</a:t>
            </a:r>
            <a:endParaRPr lang="en-US" sz="900" dirty="0"/>
          </a:p>
        </p:txBody>
      </p:sp>
      <p:sp>
        <p:nvSpPr>
          <p:cNvPr id="117" name="Text 99"/>
          <p:cNvSpPr txBox="1"/>
          <p:nvPr/>
        </p:nvSpPr>
        <p:spPr>
          <a:xfrm>
            <a:off x="6046013" y="6527902"/>
            <a:ext cx="66202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3333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進步曲線</a:t>
            </a:r>
            <a:endParaRPr lang="en-US" sz="1000" dirty="0"/>
          </a:p>
        </p:txBody>
      </p:sp>
      <p:sp>
        <p:nvSpPr>
          <p:cNvPr id="118" name="Text 100"/>
          <p:cNvSpPr txBox="1"/>
          <p:nvPr/>
        </p:nvSpPr>
        <p:spPr>
          <a:xfrm>
            <a:off x="6773875" y="6670548"/>
            <a:ext cx="29535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7天</a:t>
            </a:r>
            <a:endParaRPr lang="en-US" sz="900" dirty="0"/>
          </a:p>
        </p:txBody>
      </p:sp>
      <p:sp>
        <p:nvSpPr>
          <p:cNvPr id="119" name="Shape 101"/>
          <p:cNvSpPr/>
          <p:nvPr/>
        </p:nvSpPr>
        <p:spPr>
          <a:xfrm>
            <a:off x="5933542" y="7335317"/>
            <a:ext cx="133502" cy="47549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20" name="Shape 102"/>
          <p:cNvSpPr/>
          <p:nvPr/>
        </p:nvSpPr>
        <p:spPr>
          <a:xfrm>
            <a:off x="6072530" y="7310628"/>
            <a:ext cx="133502" cy="47549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21" name="Shape 103"/>
          <p:cNvSpPr/>
          <p:nvPr/>
        </p:nvSpPr>
        <p:spPr>
          <a:xfrm>
            <a:off x="6185916" y="7427671"/>
            <a:ext cx="133502" cy="47549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22" name="Shape 104"/>
          <p:cNvSpPr/>
          <p:nvPr/>
        </p:nvSpPr>
        <p:spPr>
          <a:xfrm>
            <a:off x="6340450" y="7309714"/>
            <a:ext cx="133502" cy="47549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23" name="Shape 105"/>
          <p:cNvSpPr/>
          <p:nvPr/>
        </p:nvSpPr>
        <p:spPr>
          <a:xfrm>
            <a:off x="6478524" y="7285939"/>
            <a:ext cx="133502" cy="47549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24" name="Shape 106"/>
          <p:cNvSpPr/>
          <p:nvPr/>
        </p:nvSpPr>
        <p:spPr>
          <a:xfrm>
            <a:off x="6597396" y="7374636"/>
            <a:ext cx="133502" cy="47549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125" name="Shape 107"/>
          <p:cNvSpPr/>
          <p:nvPr/>
        </p:nvSpPr>
        <p:spPr>
          <a:xfrm>
            <a:off x="6747358" y="7285025"/>
            <a:ext cx="133502" cy="47549"/>
          </a:xfrm>
          <a:prstGeom prst="rect">
            <a:avLst/>
          </a:prstGeom>
          <a:solidFill>
            <a:srgbClr val="C62828">
              <a:alpha val="90000"/>
            </a:srgbClr>
          </a:solidFill>
          <a:ln/>
        </p:spPr>
      </p:sp>
      <p:sp>
        <p:nvSpPr>
          <p:cNvPr id="126" name="Shape 108"/>
          <p:cNvSpPr/>
          <p:nvPr/>
        </p:nvSpPr>
        <p:spPr>
          <a:xfrm>
            <a:off x="2493569" y="3191256"/>
            <a:ext cx="1904695" cy="3810305"/>
          </a:xfrm>
          <a:prstGeom prst="roundRect">
            <a:avLst>
              <a:gd name="adj" fmla="val 5761"/>
            </a:avLst>
          </a:prstGeom>
          <a:solidFill>
            <a:srgbClr val="F5F5F5"/>
          </a:solidFill>
          <a:ln w="127000">
            <a:solidFill>
              <a:srgbClr val="333333"/>
            </a:solidFill>
            <a:prstDash val="solid"/>
          </a:ln>
          <a:effectLst>
            <a:outerShdw sx="100000" sy="100000" kx="0" ky="0" algn="bl" rotWithShape="0" blurRad="241300" dist="101600" dir="5400000">
              <a:srgbClr val="000000">
                <a:alpha val="15000"/>
              </a:srgbClr>
            </a:outerShdw>
          </a:effectLst>
        </p:spPr>
      </p:sp>
      <p:sp>
        <p:nvSpPr>
          <p:cNvPr id="127" name="Shape 109"/>
          <p:cNvSpPr/>
          <p:nvPr/>
        </p:nvSpPr>
        <p:spPr>
          <a:xfrm>
            <a:off x="2607869" y="3305556"/>
            <a:ext cx="1676095" cy="3581705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28" name="Shape 110"/>
          <p:cNvSpPr/>
          <p:nvPr/>
        </p:nvSpPr>
        <p:spPr>
          <a:xfrm>
            <a:off x="2607869" y="3305556"/>
            <a:ext cx="1676095" cy="228600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29" name="Text 111"/>
          <p:cNvSpPr txBox="1"/>
          <p:nvPr/>
        </p:nvSpPr>
        <p:spPr>
          <a:xfrm>
            <a:off x="2750515" y="330555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實時訓練</a:t>
            </a:r>
            <a:endParaRPr lang="en-US" sz="1200" dirty="0"/>
          </a:p>
        </p:txBody>
      </p:sp>
      <p:pic>
        <p:nvPicPr>
          <p:cNvPr id="130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3607308" y="3354934"/>
            <a:ext cx="133502" cy="133502"/>
          </a:xfrm>
          <a:prstGeom prst="rect">
            <a:avLst/>
          </a:prstGeom>
        </p:spPr>
      </p:pic>
      <p:sp>
        <p:nvSpPr>
          <p:cNvPr id="131" name="Shape 112"/>
          <p:cNvSpPr/>
          <p:nvPr/>
        </p:nvSpPr>
        <p:spPr>
          <a:xfrm>
            <a:off x="2750515" y="3676802"/>
            <a:ext cx="1390802" cy="1524305"/>
          </a:xfrm>
          <a:prstGeom prst="roundRect">
            <a:avLst>
              <a:gd name="adj" fmla="val 4503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32" name="Text 113"/>
          <p:cNvSpPr txBox="1"/>
          <p:nvPr/>
        </p:nvSpPr>
        <p:spPr>
          <a:xfrm>
            <a:off x="3740810" y="3319272"/>
            <a:ext cx="5001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已連接</a:t>
            </a:r>
            <a:endParaRPr lang="en-US" sz="1000" dirty="0"/>
          </a:p>
        </p:txBody>
      </p:sp>
      <p:sp>
        <p:nvSpPr>
          <p:cNvPr id="133" name="Text 114"/>
          <p:cNvSpPr txBox="1"/>
          <p:nvPr/>
        </p:nvSpPr>
        <p:spPr>
          <a:xfrm>
            <a:off x="3002890" y="4828946"/>
            <a:ext cx="10104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 - 優秀</a:t>
            </a:r>
            <a:endParaRPr lang="en-US" sz="1200" dirty="0"/>
          </a:p>
        </p:txBody>
      </p:sp>
      <p:sp>
        <p:nvSpPr>
          <p:cNvPr id="134" name="Shape 115"/>
          <p:cNvSpPr/>
          <p:nvPr/>
        </p:nvSpPr>
        <p:spPr>
          <a:xfrm>
            <a:off x="2969057" y="3819449"/>
            <a:ext cx="952805" cy="914400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C62828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35" name="Shape 116"/>
          <p:cNvSpPr/>
          <p:nvPr/>
        </p:nvSpPr>
        <p:spPr>
          <a:xfrm>
            <a:off x="2750515" y="5343754"/>
            <a:ext cx="1390802" cy="1037844"/>
          </a:xfrm>
          <a:prstGeom prst="roundRect">
            <a:avLst>
              <a:gd name="adj" fmla="val 8083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36" name="Shape 117"/>
          <p:cNvSpPr/>
          <p:nvPr/>
        </p:nvSpPr>
        <p:spPr>
          <a:xfrm>
            <a:off x="2750515" y="6476695"/>
            <a:ext cx="1390802" cy="1457554"/>
          </a:xfrm>
          <a:prstGeom prst="roundRect">
            <a:avLst>
              <a:gd name="adj" fmla="val 4503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37" name="Shape 118"/>
          <p:cNvSpPr/>
          <p:nvPr/>
        </p:nvSpPr>
        <p:spPr>
          <a:xfrm>
            <a:off x="2750515" y="7925105"/>
            <a:ext cx="914400" cy="381305"/>
          </a:xfrm>
          <a:prstGeom prst="roundRect">
            <a:avLst>
              <a:gd name="adj" fmla="val 119904"/>
            </a:avLst>
          </a:prstGeom>
          <a:solidFill>
            <a:srgbClr val="1E88E5"/>
          </a:solidFill>
          <a:ln/>
        </p:spPr>
      </p:sp>
      <p:sp>
        <p:nvSpPr>
          <p:cNvPr id="138" name="Shape 119"/>
          <p:cNvSpPr/>
          <p:nvPr/>
        </p:nvSpPr>
        <p:spPr>
          <a:xfrm>
            <a:off x="3760013" y="7925105"/>
            <a:ext cx="381305" cy="381305"/>
          </a:xfrm>
          <a:prstGeom prst="roundRect">
            <a:avLst>
              <a:gd name="adj" fmla="val 119904"/>
            </a:avLst>
          </a:prstGeom>
          <a:solidFill>
            <a:srgbClr val="C62828"/>
          </a:solidFill>
          <a:ln/>
        </p:spPr>
      </p:sp>
      <p:sp>
        <p:nvSpPr>
          <p:cNvPr id="139" name="Text 120"/>
          <p:cNvSpPr txBox="1"/>
          <p:nvPr/>
        </p:nvSpPr>
        <p:spPr>
          <a:xfrm>
            <a:off x="3215945" y="4058107"/>
            <a:ext cx="695858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8.5</a:t>
            </a:r>
            <a:endParaRPr lang="en-US" sz="2400" dirty="0"/>
          </a:p>
        </p:txBody>
      </p:sp>
      <p:sp>
        <p:nvSpPr>
          <p:cNvPr id="140" name="Text 121"/>
          <p:cNvSpPr txBox="1"/>
          <p:nvPr/>
        </p:nvSpPr>
        <p:spPr>
          <a:xfrm>
            <a:off x="2893162" y="5486400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當前指標</a:t>
            </a:r>
            <a:endParaRPr lang="en-US" sz="1000" dirty="0"/>
          </a:p>
        </p:txBody>
      </p:sp>
      <p:sp>
        <p:nvSpPr>
          <p:cNvPr id="141" name="Text 122"/>
          <p:cNvSpPr txBox="1"/>
          <p:nvPr/>
        </p:nvSpPr>
        <p:spPr>
          <a:xfrm>
            <a:off x="2893162" y="6620256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動作建議</a:t>
            </a:r>
            <a:endParaRPr lang="en-US" sz="1000" dirty="0"/>
          </a:p>
        </p:txBody>
      </p:sp>
      <p:sp>
        <p:nvSpPr>
          <p:cNvPr id="142" name="Text 123"/>
          <p:cNvSpPr txBox="1"/>
          <p:nvPr/>
        </p:nvSpPr>
        <p:spPr>
          <a:xfrm>
            <a:off x="2893162" y="6905549"/>
            <a:ext cx="1093622" cy="87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加大揮拍幅度，保持手腕穩定，注意擊球點高度。手肘抬高5-10公分，以改善力量傳遞。</a:t>
            </a:r>
            <a:endParaRPr lang="en-US" sz="900" dirty="0"/>
          </a:p>
        </p:txBody>
      </p:sp>
      <p:sp>
        <p:nvSpPr>
          <p:cNvPr id="143" name="Text 124"/>
          <p:cNvSpPr txBox="1"/>
          <p:nvPr/>
        </p:nvSpPr>
        <p:spPr>
          <a:xfrm>
            <a:off x="2997403" y="8001000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開始訓練</a:t>
            </a:r>
            <a:endParaRPr lang="en-US" sz="1200" dirty="0"/>
          </a:p>
        </p:txBody>
      </p:sp>
      <p:sp>
        <p:nvSpPr>
          <p:cNvPr id="144" name="Text 125"/>
          <p:cNvSpPr txBox="1"/>
          <p:nvPr/>
        </p:nvSpPr>
        <p:spPr>
          <a:xfrm>
            <a:off x="2893162" y="5781751"/>
            <a:ext cx="4480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75°</a:t>
            </a:r>
            <a:endParaRPr lang="en-US" sz="1500" dirty="0"/>
          </a:p>
        </p:txBody>
      </p:sp>
      <p:sp>
        <p:nvSpPr>
          <p:cNvPr id="145" name="Text 126"/>
          <p:cNvSpPr txBox="1"/>
          <p:nvPr/>
        </p:nvSpPr>
        <p:spPr>
          <a:xfrm>
            <a:off x="2929738" y="6067044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角度</a:t>
            </a:r>
            <a:endParaRPr lang="en-US" sz="900" dirty="0"/>
          </a:p>
        </p:txBody>
      </p:sp>
      <p:sp>
        <p:nvSpPr>
          <p:cNvPr id="146" name="Text 127"/>
          <p:cNvSpPr txBox="1"/>
          <p:nvPr/>
        </p:nvSpPr>
        <p:spPr>
          <a:xfrm>
            <a:off x="3340303" y="5781751"/>
            <a:ext cx="3721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32</a:t>
            </a:r>
            <a:endParaRPr lang="en-US" sz="1500" dirty="0"/>
          </a:p>
        </p:txBody>
      </p:sp>
      <p:sp>
        <p:nvSpPr>
          <p:cNvPr id="147" name="Text 128"/>
          <p:cNvSpPr txBox="1"/>
          <p:nvPr/>
        </p:nvSpPr>
        <p:spPr>
          <a:xfrm>
            <a:off x="3338474" y="6067044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擊球</a:t>
            </a:r>
            <a:endParaRPr lang="en-US" sz="900" dirty="0"/>
          </a:p>
        </p:txBody>
      </p:sp>
      <p:sp>
        <p:nvSpPr>
          <p:cNvPr id="148" name="Text 129"/>
          <p:cNvSpPr txBox="1"/>
          <p:nvPr/>
        </p:nvSpPr>
        <p:spPr>
          <a:xfrm>
            <a:off x="3711550" y="5781751"/>
            <a:ext cx="43891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7.8</a:t>
            </a:r>
            <a:endParaRPr lang="en-US" sz="1500" dirty="0"/>
          </a:p>
        </p:txBody>
      </p:sp>
      <p:sp>
        <p:nvSpPr>
          <p:cNvPr id="149" name="Text 130"/>
          <p:cNvSpPr txBox="1"/>
          <p:nvPr/>
        </p:nvSpPr>
        <p:spPr>
          <a:xfrm>
            <a:off x="3739896" y="6067044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平均</a:t>
            </a:r>
            <a:endParaRPr lang="en-US" sz="900" dirty="0"/>
          </a:p>
        </p:txBody>
      </p:sp>
      <p:pic>
        <p:nvPicPr>
          <p:cNvPr id="150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-100" b="-100"/>
          <a:stretch/>
        </p:blipFill>
        <p:spPr>
          <a:xfrm>
            <a:off x="2807208" y="8048549"/>
            <a:ext cx="114300" cy="152705"/>
          </a:xfrm>
          <a:prstGeom prst="rect">
            <a:avLst/>
          </a:prstGeom>
        </p:spPr>
      </p:pic>
      <p:pic>
        <p:nvPicPr>
          <p:cNvPr id="151" name="Image 18" descr="preencoded.png">    </p:cNvPr>
          <p:cNvPicPr>
            <a:picLocks noChangeAspect="1"/>
          </p:cNvPicPr>
          <p:nvPr/>
        </p:nvPicPr>
        <p:blipFill>
          <a:blip r:embed="rId19"/>
          <a:srcRect l="-33" r="-33" t="0" b="0"/>
          <a:stretch/>
        </p:blipFill>
        <p:spPr>
          <a:xfrm>
            <a:off x="3865169" y="8048549"/>
            <a:ext cx="171907" cy="152705"/>
          </a:xfrm>
          <a:prstGeom prst="rect">
            <a:avLst/>
          </a:prstGeom>
        </p:spPr>
      </p:pic>
      <p:sp>
        <p:nvSpPr>
          <p:cNvPr id="152" name="Shape 131"/>
          <p:cNvSpPr/>
          <p:nvPr/>
        </p:nvSpPr>
        <p:spPr>
          <a:xfrm>
            <a:off x="1143000" y="8277149"/>
            <a:ext cx="694944" cy="267005"/>
          </a:xfrm>
          <a:prstGeom prst="roundRect">
            <a:avLst>
              <a:gd name="adj" fmla="val 244618"/>
            </a:avLst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53" name="Text 132"/>
          <p:cNvSpPr txBox="1"/>
          <p:nvPr/>
        </p:nvSpPr>
        <p:spPr>
          <a:xfrm>
            <a:off x="1247242" y="8286293"/>
            <a:ext cx="57150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統計頁面</a:t>
            </a:r>
            <a:endParaRPr lang="en-US" sz="900" dirty="0"/>
          </a:p>
        </p:txBody>
      </p:sp>
      <p:sp>
        <p:nvSpPr>
          <p:cNvPr id="154" name="Shape 133"/>
          <p:cNvSpPr/>
          <p:nvPr/>
        </p:nvSpPr>
        <p:spPr>
          <a:xfrm>
            <a:off x="3160166" y="8182051"/>
            <a:ext cx="580644" cy="267005"/>
          </a:xfrm>
          <a:prstGeom prst="roundRect">
            <a:avLst>
              <a:gd name="adj" fmla="val 244618"/>
            </a:avLst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55" name="Text 134"/>
          <p:cNvSpPr txBox="1"/>
          <p:nvPr/>
        </p:nvSpPr>
        <p:spPr>
          <a:xfrm>
            <a:off x="3274466" y="8229600"/>
            <a:ext cx="4389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主頁面</a:t>
            </a:r>
            <a:endParaRPr lang="en-US" sz="900" dirty="0"/>
          </a:p>
        </p:txBody>
      </p:sp>
      <p:sp>
        <p:nvSpPr>
          <p:cNvPr id="156" name="Shape 135"/>
          <p:cNvSpPr/>
          <p:nvPr/>
        </p:nvSpPr>
        <p:spPr>
          <a:xfrm>
            <a:off x="5062118" y="8277149"/>
            <a:ext cx="694944" cy="267005"/>
          </a:xfrm>
          <a:prstGeom prst="roundRect">
            <a:avLst>
              <a:gd name="adj" fmla="val 244618"/>
            </a:avLst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57" name="Text 136"/>
          <p:cNvSpPr txBox="1"/>
          <p:nvPr/>
        </p:nvSpPr>
        <p:spPr>
          <a:xfrm>
            <a:off x="5165446" y="8286293"/>
            <a:ext cx="57150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訓練頁面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5529377" cy="1181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我的起點: VTC學生 × 10年乒乓球手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2018995"/>
            <a:ext cx="561533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作為VTC青年學院人工智能與機械人課程的二年級學生，我選擇「人機協作」這條路，不是為了創造下一個酷炫的科技產品，而是希望讓科技成為我靜靜練習時的夥伴。</a:t>
            </a:r>
            <a:endParaRPr lang="en-US" sz="1300" dirty="0"/>
          </a:p>
        </p:txBody>
      </p:sp>
      <p:sp>
        <p:nvSpPr>
          <p:cNvPr id="5" name="Text 3"/>
          <p:cNvSpPr txBox="1"/>
          <p:nvPr/>
        </p:nvSpPr>
        <p:spPr>
          <a:xfrm>
            <a:off x="381305" y="3033065"/>
            <a:ext cx="5634533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練習乒乓球超過10年，我深深體會到沒有即時數據反饋的困境。每次揮拍後，總是「不知道哪裡出了問題」——是揮拍太急？角度偏差？還是身體沒有轉開？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381305" y="4036162"/>
            <a:ext cx="5524805" cy="743407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81305" y="4036162"/>
            <a:ext cx="38405" cy="7434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8" name="Text 6"/>
          <p:cNvSpPr txBox="1"/>
          <p:nvPr/>
        </p:nvSpPr>
        <p:spPr>
          <a:xfrm>
            <a:off x="562356" y="4179722"/>
            <a:ext cx="52870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痛點觸發：當教練要求我記錄每次正手攻擊的速度和角度時，我發現手機AI難以自動分析，分秒之間的落差讓我錯過了自我修正的最佳時機。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6562649" y="410566"/>
            <a:ext cx="4972507" cy="1676095"/>
          </a:xfrm>
          <a:prstGeom prst="roundRect">
            <a:avLst>
              <a:gd name="adj" fmla="val 31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90500" dist="38100" dir="5400000">
              <a:srgbClr val="000000">
                <a:alpha val="10000"/>
              </a:srgbClr>
            </a:outerShdw>
          </a:effectLst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752844" y="601675"/>
            <a:ext cx="666598" cy="666598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7563002" y="653796"/>
            <a:ext cx="164866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VTC青年學院學生</a:t>
            </a:r>
            <a:endParaRPr lang="en-US" sz="1500" dirty="0"/>
          </a:p>
        </p:txBody>
      </p:sp>
      <p:sp>
        <p:nvSpPr>
          <p:cNvPr id="12" name="Text 9"/>
          <p:cNvSpPr txBox="1"/>
          <p:nvPr/>
        </p:nvSpPr>
        <p:spPr>
          <a:xfrm>
            <a:off x="7563002" y="987552"/>
            <a:ext cx="22101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人工智能與機械人課程 | 二年級</a:t>
            </a:r>
            <a:endParaRPr lang="en-US" sz="1200" dirty="0"/>
          </a:p>
        </p:txBody>
      </p:sp>
      <p:sp>
        <p:nvSpPr>
          <p:cNvPr id="13" name="Text 10"/>
          <p:cNvSpPr txBox="1"/>
          <p:nvPr/>
        </p:nvSpPr>
        <p:spPr>
          <a:xfrm>
            <a:off x="6918350" y="1410919"/>
            <a:ext cx="4864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10+</a:t>
            </a:r>
            <a:endParaRPr lang="en-US" sz="1500" dirty="0"/>
          </a:p>
        </p:txBody>
      </p:sp>
      <p:sp>
        <p:nvSpPr>
          <p:cNvPr id="14" name="Text 11"/>
          <p:cNvSpPr txBox="1"/>
          <p:nvPr/>
        </p:nvSpPr>
        <p:spPr>
          <a:xfrm>
            <a:off x="9058961" y="1410919"/>
            <a:ext cx="2578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 txBox="1"/>
          <p:nvPr/>
        </p:nvSpPr>
        <p:spPr>
          <a:xfrm>
            <a:off x="10965485" y="1410919"/>
            <a:ext cx="3721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3+</a:t>
            </a:r>
            <a:endParaRPr lang="en-US" sz="1500" dirty="0"/>
          </a:p>
        </p:txBody>
      </p:sp>
      <p:sp>
        <p:nvSpPr>
          <p:cNvPr id="16" name="Text 13"/>
          <p:cNvSpPr txBox="1"/>
          <p:nvPr/>
        </p:nvSpPr>
        <p:spPr>
          <a:xfrm>
            <a:off x="6752844" y="1697126"/>
            <a:ext cx="7671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乒乓球年資</a:t>
            </a:r>
            <a:endParaRPr lang="en-US" sz="1000" dirty="0"/>
          </a:p>
        </p:txBody>
      </p:sp>
      <p:sp>
        <p:nvSpPr>
          <p:cNvPr id="17" name="Text 14"/>
          <p:cNvSpPr txBox="1"/>
          <p:nvPr/>
        </p:nvSpPr>
        <p:spPr>
          <a:xfrm>
            <a:off x="8848649" y="1697126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校隊年資</a:t>
            </a:r>
            <a:endParaRPr lang="en-US" sz="1000" dirty="0"/>
          </a:p>
        </p:txBody>
      </p:sp>
      <p:sp>
        <p:nvSpPr>
          <p:cNvPr id="18" name="Text 15"/>
          <p:cNvSpPr txBox="1"/>
          <p:nvPr/>
        </p:nvSpPr>
        <p:spPr>
          <a:xfrm>
            <a:off x="10810951" y="1697126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創客項目</a:t>
            </a:r>
            <a:endParaRPr lang="en-US" sz="1000" dirty="0"/>
          </a:p>
        </p:txBody>
      </p:sp>
      <p:sp>
        <p:nvSpPr>
          <p:cNvPr id="19" name="Shape 16"/>
          <p:cNvSpPr/>
          <p:nvPr/>
        </p:nvSpPr>
        <p:spPr>
          <a:xfrm>
            <a:off x="6629400" y="2611526"/>
            <a:ext cx="190195" cy="190195"/>
          </a:xfrm>
          <a:prstGeom prst="ellipse">
            <a:avLst/>
          </a:prstGeom>
          <a:solidFill>
            <a:srgbClr val="E53935"/>
          </a:solidFill>
          <a:ln w="38100">
            <a:solidFill>
              <a:srgbClr val="0D47A1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629400" y="3340303"/>
            <a:ext cx="190195" cy="190195"/>
          </a:xfrm>
          <a:prstGeom prst="ellipse">
            <a:avLst/>
          </a:prstGeom>
          <a:solidFill>
            <a:srgbClr val="E53935"/>
          </a:solidFill>
          <a:ln w="38100">
            <a:solidFill>
              <a:srgbClr val="0D47A1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629400" y="4068166"/>
            <a:ext cx="190195" cy="190195"/>
          </a:xfrm>
          <a:prstGeom prst="ellipse">
            <a:avLst/>
          </a:prstGeom>
          <a:solidFill>
            <a:srgbClr val="E53935"/>
          </a:solidFill>
          <a:ln w="38100">
            <a:solidFill>
              <a:srgbClr val="0D47A1"/>
            </a:solidFill>
            <a:prstDash val="solid"/>
          </a:ln>
        </p:spPr>
      </p:sp>
      <p:sp>
        <p:nvSpPr>
          <p:cNvPr id="22" name="Text 19"/>
          <p:cNvSpPr txBox="1"/>
          <p:nvPr/>
        </p:nvSpPr>
        <p:spPr>
          <a:xfrm>
            <a:off x="7039051" y="2563978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學生階段 (2023-現在)</a:t>
            </a:r>
            <a:endParaRPr lang="en-US" sz="1200" dirty="0"/>
          </a:p>
        </p:txBody>
      </p:sp>
      <p:sp>
        <p:nvSpPr>
          <p:cNvPr id="23" name="Text 20"/>
          <p:cNvSpPr txBox="1"/>
          <p:nvPr/>
        </p:nvSpPr>
        <p:spPr>
          <a:xfrm>
            <a:off x="7039051" y="3291840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球員階段 (2013-現在)</a:t>
            </a:r>
            <a:endParaRPr lang="en-US" sz="1200" dirty="0"/>
          </a:p>
        </p:txBody>
      </p:sp>
      <p:sp>
        <p:nvSpPr>
          <p:cNvPr id="24" name="Text 21"/>
          <p:cNvSpPr txBox="1"/>
          <p:nvPr/>
        </p:nvSpPr>
        <p:spPr>
          <a:xfrm>
            <a:off x="7039051" y="4020617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創客階段 (2024-現在)</a:t>
            </a:r>
            <a:endParaRPr lang="en-US" sz="1200" dirty="0"/>
          </a:p>
        </p:txBody>
      </p:sp>
      <p:sp>
        <p:nvSpPr>
          <p:cNvPr id="25" name="Text 22"/>
          <p:cNvSpPr txBox="1"/>
          <p:nvPr/>
        </p:nvSpPr>
        <p:spPr>
          <a:xfrm>
            <a:off x="7039051" y="2840126"/>
            <a:ext cx="379384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VTC青年學院人工智能專業，專注研究穿戴式運動輔助裝置</a:t>
            </a:r>
            <a:endParaRPr lang="en-US" sz="1100" dirty="0"/>
          </a:p>
        </p:txBody>
      </p:sp>
      <p:sp>
        <p:nvSpPr>
          <p:cNvPr id="26" name="Text 23"/>
          <p:cNvSpPr txBox="1"/>
          <p:nvPr/>
        </p:nvSpPr>
        <p:spPr>
          <a:xfrm>
            <a:off x="7039051" y="3568903"/>
            <a:ext cx="340339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校隊成員，參與多次學界比賽，深感數據化訓練缺乏</a:t>
            </a:r>
            <a:endParaRPr lang="en-US" sz="1100" dirty="0"/>
          </a:p>
        </p:txBody>
      </p:sp>
      <p:sp>
        <p:nvSpPr>
          <p:cNvPr id="27" name="Text 24"/>
          <p:cNvSpPr txBox="1"/>
          <p:nvPr/>
        </p:nvSpPr>
        <p:spPr>
          <a:xfrm>
            <a:off x="7039051" y="4296766"/>
            <a:ext cx="384139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開發SmartRacket Coach，融合運動與科技，解決訓練難題</a:t>
            </a:r>
            <a:endParaRPr lang="en-US" sz="1100" dirty="0"/>
          </a:p>
        </p:txBody>
      </p:sp>
      <p:sp>
        <p:nvSpPr>
          <p:cNvPr id="28" name="Text 25"/>
          <p:cNvSpPr txBox="1"/>
          <p:nvPr/>
        </p:nvSpPr>
        <p:spPr>
          <a:xfrm>
            <a:off x="9061704" y="6467551"/>
            <a:ext cx="28529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2/40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33756" y="342900"/>
            <a:ext cx="5244084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即時反饋系統: 分類+評分+日誌</a:t>
            </a:r>
            <a:endParaRPr lang="en-US" sz="2800" dirty="0"/>
          </a:p>
        </p:txBody>
      </p:sp>
      <p:sp>
        <p:nvSpPr>
          <p:cNvPr id="4" name="Text 2"/>
          <p:cNvSpPr txBox="1"/>
          <p:nvPr/>
        </p:nvSpPr>
        <p:spPr>
          <a:xfrm>
            <a:off x="333756" y="923544"/>
            <a:ext cx="4758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智能識別動作類型，即時評分回饋，全面記錄與追蹤訓練歷程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5350154" y="6730898"/>
            <a:ext cx="1009498" cy="247802"/>
          </a:xfrm>
          <a:prstGeom prst="roundRect">
            <a:avLst>
              <a:gd name="adj" fmla="val 227080"/>
            </a:avLst>
          </a:prstGeom>
          <a:solidFill>
            <a:srgbClr val="1E88E5"/>
          </a:solidFill>
          <a:ln/>
          <a:effectLst>
            <a:outerShdw sx="100000" sy="100000" kx="0" ky="0" algn="bl" rotWithShape="0" blurRad="76200" dist="25400" dir="5400000">
              <a:srgbClr val="000000">
                <a:alpha val="10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-133" r="-133" t="0" b="0"/>
          <a:stretch/>
        </p:blipFill>
        <p:spPr>
          <a:xfrm>
            <a:off x="5464454" y="6797650"/>
            <a:ext cx="85954" cy="114300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5550408" y="6768389"/>
            <a:ext cx="7818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即時分析引擎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6779362" y="1371600"/>
            <a:ext cx="5086807" cy="1276502"/>
          </a:xfrm>
          <a:prstGeom prst="roundRect">
            <a:avLst>
              <a:gd name="adj" fmla="val 42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14300" dist="25400" dir="5400000">
              <a:srgbClr val="000000">
                <a:alpha val="1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779362" y="1371600"/>
            <a:ext cx="38405" cy="1276502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10" name="Shape 7"/>
          <p:cNvSpPr/>
          <p:nvPr/>
        </p:nvSpPr>
        <p:spPr>
          <a:xfrm>
            <a:off x="6951269" y="1505102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43" b="-43"/>
          <a:stretch/>
        </p:blipFill>
        <p:spPr>
          <a:xfrm>
            <a:off x="7036308" y="1580998"/>
            <a:ext cx="133502" cy="152705"/>
          </a:xfrm>
          <a:prstGeom prst="rect">
            <a:avLst/>
          </a:prstGeom>
        </p:spPr>
      </p:pic>
      <p:sp>
        <p:nvSpPr>
          <p:cNvPr id="12" name="Text 8"/>
          <p:cNvSpPr txBox="1"/>
          <p:nvPr/>
        </p:nvSpPr>
        <p:spPr>
          <a:xfrm>
            <a:off x="7370064" y="1543507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智能動作分類</a:t>
            </a:r>
            <a:endParaRPr lang="en-US" sz="1200" dirty="0"/>
          </a:p>
        </p:txBody>
      </p:sp>
      <p:sp>
        <p:nvSpPr>
          <p:cNvPr id="13" name="Text 9"/>
          <p:cNvSpPr txBox="1"/>
          <p:nvPr/>
        </p:nvSpPr>
        <p:spPr>
          <a:xfrm>
            <a:off x="6951269" y="1876349"/>
            <a:ext cx="4874666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基於陀螺儀與加速度數據,準確識別發球、正手攻、反手推、推擋等不同動作類型,分類準確率達85%以上,能精準分析動作特徵。</a:t>
            </a:r>
            <a:endParaRPr lang="en-US" sz="900" dirty="0"/>
          </a:p>
        </p:txBody>
      </p:sp>
      <p:sp>
        <p:nvSpPr>
          <p:cNvPr id="14" name="Shape 10"/>
          <p:cNvSpPr/>
          <p:nvPr/>
        </p:nvSpPr>
        <p:spPr>
          <a:xfrm>
            <a:off x="6951269" y="2308860"/>
            <a:ext cx="761695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027164" y="2371039"/>
            <a:ext cx="75895" cy="7589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6779362" y="4103827"/>
            <a:ext cx="5086807" cy="1276502"/>
          </a:xfrm>
          <a:prstGeom prst="roundRect">
            <a:avLst>
              <a:gd name="adj" fmla="val 42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14300" dist="25400" dir="5400000">
              <a:srgbClr val="000000">
                <a:alpha val="10000"/>
              </a:srgbClr>
            </a:outerShdw>
          </a:effectLst>
        </p:spPr>
      </p:sp>
      <p:sp>
        <p:nvSpPr>
          <p:cNvPr id="17" name="Shape 12"/>
          <p:cNvSpPr/>
          <p:nvPr/>
        </p:nvSpPr>
        <p:spPr>
          <a:xfrm>
            <a:off x="6779362" y="4103827"/>
            <a:ext cx="38405" cy="1276502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18" name="Shape 13"/>
          <p:cNvSpPr/>
          <p:nvPr/>
        </p:nvSpPr>
        <p:spPr>
          <a:xfrm>
            <a:off x="6951269" y="2871216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0D47A1">
              <a:alpha val="10000"/>
            </a:srgbClr>
          </a:solidFill>
          <a:ln/>
        </p:spPr>
      </p:sp>
      <p:sp>
        <p:nvSpPr>
          <p:cNvPr id="19" name="Text 14"/>
          <p:cNvSpPr txBox="1"/>
          <p:nvPr/>
        </p:nvSpPr>
        <p:spPr>
          <a:xfrm>
            <a:off x="7370064" y="2908706"/>
            <a:ext cx="15051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1-10分質量評分系統</a:t>
            </a:r>
            <a:endParaRPr lang="en-US" sz="1200" dirty="0"/>
          </a:p>
        </p:txBody>
      </p:sp>
      <p:sp>
        <p:nvSpPr>
          <p:cNvPr id="20" name="Shape 15"/>
          <p:cNvSpPr/>
          <p:nvPr/>
        </p:nvSpPr>
        <p:spPr>
          <a:xfrm>
            <a:off x="7746797" y="2308860"/>
            <a:ext cx="609905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21" name="Shape 16"/>
          <p:cNvSpPr/>
          <p:nvPr/>
        </p:nvSpPr>
        <p:spPr>
          <a:xfrm>
            <a:off x="8394192" y="2308860"/>
            <a:ext cx="761695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693762" y="3674974"/>
            <a:ext cx="800100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23" name="Text 18"/>
          <p:cNvSpPr txBox="1"/>
          <p:nvPr/>
        </p:nvSpPr>
        <p:spPr>
          <a:xfrm>
            <a:off x="7103059" y="2337206"/>
            <a:ext cx="6099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6軸特徵識別</a:t>
            </a:r>
            <a:endParaRPr lang="en-US" sz="800" dirty="0"/>
          </a:p>
        </p:txBody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822692" y="2371039"/>
            <a:ext cx="75895" cy="75895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7899502" y="2337206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即時推理</a:t>
            </a:r>
            <a:endParaRPr lang="en-US" sz="800" dirty="0"/>
          </a:p>
        </p:txBody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471002" y="2371039"/>
            <a:ext cx="75895" cy="75895"/>
          </a:xfrm>
          <a:prstGeom prst="rect">
            <a:avLst/>
          </a:prstGeom>
        </p:spPr>
      </p:pic>
      <p:sp>
        <p:nvSpPr>
          <p:cNvPr id="27" name="Shape 20"/>
          <p:cNvSpPr/>
          <p:nvPr/>
        </p:nvSpPr>
        <p:spPr>
          <a:xfrm>
            <a:off x="6779362" y="2737714"/>
            <a:ext cx="5086807" cy="1276502"/>
          </a:xfrm>
          <a:prstGeom prst="roundRect">
            <a:avLst>
              <a:gd name="adj" fmla="val 42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14300" dist="25400" dir="5400000">
              <a:srgbClr val="000000">
                <a:alpha val="10000"/>
              </a:srgbClr>
            </a:outerShdw>
          </a:effectLst>
        </p:spPr>
      </p:sp>
      <p:sp>
        <p:nvSpPr>
          <p:cNvPr id="28" name="Shape 21"/>
          <p:cNvSpPr/>
          <p:nvPr/>
        </p:nvSpPr>
        <p:spPr>
          <a:xfrm>
            <a:off x="6779362" y="2737714"/>
            <a:ext cx="38405" cy="1276502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29" name="Text 22"/>
          <p:cNvSpPr txBox="1"/>
          <p:nvPr/>
        </p:nvSpPr>
        <p:spPr>
          <a:xfrm>
            <a:off x="6951269" y="3242462"/>
            <a:ext cx="4874666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根據八項關鍵參數綜合評估每次動作質量,包括峰值角速度、線加速度、旋轉穩定度等,分數越高代表動作越接近專業水平。</a:t>
            </a:r>
            <a:endParaRPr lang="en-US" sz="900" dirty="0"/>
          </a:p>
        </p:txBody>
      </p:sp>
      <p:sp>
        <p:nvSpPr>
          <p:cNvPr id="30" name="Shape 23"/>
          <p:cNvSpPr/>
          <p:nvPr/>
        </p:nvSpPr>
        <p:spPr>
          <a:xfrm>
            <a:off x="6951269" y="3674974"/>
            <a:ext cx="705002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31" name="Text 24"/>
          <p:cNvSpPr txBox="1"/>
          <p:nvPr/>
        </p:nvSpPr>
        <p:spPr>
          <a:xfrm>
            <a:off x="8546897" y="2337206"/>
            <a:ext cx="6099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85%+準確率</a:t>
            </a:r>
            <a:endParaRPr lang="en-US" sz="800" dirty="0"/>
          </a:p>
        </p:txBody>
      </p:sp>
      <p:pic>
        <p:nvPicPr>
          <p:cNvPr id="32" name="Image 5" descr="preencoded.png">    </p:cNvPr>
          <p:cNvPicPr>
            <a:picLocks noChangeAspect="1"/>
          </p:cNvPicPr>
          <p:nvPr/>
        </p:nvPicPr>
        <p:blipFill>
          <a:blip r:embed="rId6"/>
          <a:srcRect l="-33" r="-33" t="0" b="0"/>
          <a:stretch/>
        </p:blipFill>
        <p:spPr>
          <a:xfrm>
            <a:off x="7017106" y="2947111"/>
            <a:ext cx="171907" cy="152705"/>
          </a:xfrm>
          <a:prstGeom prst="rect">
            <a:avLst/>
          </a:prstGeom>
        </p:spPr>
      </p:pic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7027164" y="3737153"/>
            <a:ext cx="75895" cy="75895"/>
          </a:xfrm>
          <a:prstGeom prst="rect">
            <a:avLst/>
          </a:prstGeom>
        </p:spPr>
      </p:pic>
      <p:sp>
        <p:nvSpPr>
          <p:cNvPr id="34" name="Shape 25"/>
          <p:cNvSpPr/>
          <p:nvPr/>
        </p:nvSpPr>
        <p:spPr>
          <a:xfrm>
            <a:off x="8532266" y="3674974"/>
            <a:ext cx="705002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35" name="Text 26"/>
          <p:cNvSpPr txBox="1"/>
          <p:nvPr/>
        </p:nvSpPr>
        <p:spPr>
          <a:xfrm>
            <a:off x="7103059" y="3703320"/>
            <a:ext cx="5532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多維度評估</a:t>
            </a:r>
            <a:endParaRPr lang="en-US" sz="800" dirty="0"/>
          </a:p>
        </p:txBody>
      </p:sp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7769657" y="3737153"/>
            <a:ext cx="75895" cy="75895"/>
          </a:xfrm>
          <a:prstGeom prst="rect">
            <a:avLst/>
          </a:prstGeom>
        </p:spPr>
      </p:pic>
      <p:sp>
        <p:nvSpPr>
          <p:cNvPr id="37" name="Text 27"/>
          <p:cNvSpPr txBox="1"/>
          <p:nvPr/>
        </p:nvSpPr>
        <p:spPr>
          <a:xfrm>
            <a:off x="7846466" y="3703320"/>
            <a:ext cx="6483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專業基準對比</a:t>
            </a:r>
            <a:endParaRPr lang="en-US" sz="800" dirty="0"/>
          </a:p>
        </p:txBody>
      </p:sp>
      <p:pic>
        <p:nvPicPr>
          <p:cNvPr id="38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8608162" y="3737153"/>
            <a:ext cx="75895" cy="75895"/>
          </a:xfrm>
          <a:prstGeom prst="rect">
            <a:avLst/>
          </a:prstGeom>
        </p:spPr>
      </p:pic>
      <p:sp>
        <p:nvSpPr>
          <p:cNvPr id="39" name="Shape 28"/>
          <p:cNvSpPr/>
          <p:nvPr/>
        </p:nvSpPr>
        <p:spPr>
          <a:xfrm>
            <a:off x="6951269" y="4236415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40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7027164" y="4313225"/>
            <a:ext cx="152705" cy="152705"/>
          </a:xfrm>
          <a:prstGeom prst="rect">
            <a:avLst/>
          </a:prstGeom>
        </p:spPr>
      </p:pic>
      <p:sp>
        <p:nvSpPr>
          <p:cNvPr id="41" name="Shape 29"/>
          <p:cNvSpPr/>
          <p:nvPr/>
        </p:nvSpPr>
        <p:spPr>
          <a:xfrm>
            <a:off x="6779362" y="5469026"/>
            <a:ext cx="5086807" cy="1276502"/>
          </a:xfrm>
          <a:prstGeom prst="roundRect">
            <a:avLst>
              <a:gd name="adj" fmla="val 42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14300" dist="25400" dir="5400000">
              <a:srgbClr val="000000">
                <a:alpha val="10000"/>
              </a:srgbClr>
            </a:outerShdw>
          </a:effectLst>
        </p:spPr>
      </p:sp>
      <p:sp>
        <p:nvSpPr>
          <p:cNvPr id="42" name="Shape 30"/>
          <p:cNvSpPr/>
          <p:nvPr/>
        </p:nvSpPr>
        <p:spPr>
          <a:xfrm>
            <a:off x="6779362" y="5469026"/>
            <a:ext cx="38405" cy="1276502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43" name="Shape 31"/>
          <p:cNvSpPr/>
          <p:nvPr/>
        </p:nvSpPr>
        <p:spPr>
          <a:xfrm>
            <a:off x="6951269" y="5602529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0D47A1">
              <a:alpha val="10000"/>
            </a:srgbClr>
          </a:solidFill>
          <a:ln/>
        </p:spPr>
      </p:sp>
      <p:sp>
        <p:nvSpPr>
          <p:cNvPr id="44" name="Text 32"/>
          <p:cNvSpPr txBox="1"/>
          <p:nvPr/>
        </p:nvSpPr>
        <p:spPr>
          <a:xfrm>
            <a:off x="7370064" y="4274820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自動記錄與趨勢分析</a:t>
            </a:r>
            <a:endParaRPr lang="en-US" sz="1200" dirty="0"/>
          </a:p>
        </p:txBody>
      </p:sp>
      <p:sp>
        <p:nvSpPr>
          <p:cNvPr id="45" name="Text 33"/>
          <p:cNvSpPr txBox="1"/>
          <p:nvPr/>
        </p:nvSpPr>
        <p:spPr>
          <a:xfrm>
            <a:off x="6951269" y="4608576"/>
            <a:ext cx="4874666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系統自動記錄每次訓練的動作分布、評分結果與技術參數,生成個人進步曲線與趨勢圖表,讓用戶清晰看到長期技術發展軌跡。</a:t>
            </a:r>
            <a:endParaRPr lang="en-US" sz="900" dirty="0"/>
          </a:p>
        </p:txBody>
      </p:sp>
      <p:sp>
        <p:nvSpPr>
          <p:cNvPr id="46" name="Shape 34"/>
          <p:cNvSpPr/>
          <p:nvPr/>
        </p:nvSpPr>
        <p:spPr>
          <a:xfrm>
            <a:off x="6951269" y="5041087"/>
            <a:ext cx="571500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pic>
        <p:nvPicPr>
          <p:cNvPr id="47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7027164" y="5102352"/>
            <a:ext cx="75895" cy="75895"/>
          </a:xfrm>
          <a:prstGeom prst="rect">
            <a:avLst/>
          </a:prstGeom>
        </p:spPr>
      </p:pic>
      <p:sp>
        <p:nvSpPr>
          <p:cNvPr id="48" name="Text 35"/>
          <p:cNvSpPr txBox="1"/>
          <p:nvPr/>
        </p:nvSpPr>
        <p:spPr>
          <a:xfrm>
            <a:off x="7370064" y="5640934"/>
            <a:ext cx="13432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個性化校準與閾值</a:t>
            </a:r>
            <a:endParaRPr lang="en-US" sz="1200" dirty="0"/>
          </a:p>
        </p:txBody>
      </p:sp>
      <p:sp>
        <p:nvSpPr>
          <p:cNvPr id="49" name="Text 36"/>
          <p:cNvSpPr txBox="1"/>
          <p:nvPr/>
        </p:nvSpPr>
        <p:spPr>
          <a:xfrm>
            <a:off x="6951269" y="5974690"/>
            <a:ext cx="4874666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考慮不同用戶的身體特徵與技術水平,提供個性化校準功能,適應不同年齡段與技術級別的球員,使評分系統更加公平與準確。</a:t>
            </a:r>
            <a:endParaRPr lang="en-US" sz="900" dirty="0"/>
          </a:p>
        </p:txBody>
      </p:sp>
      <p:sp>
        <p:nvSpPr>
          <p:cNvPr id="50" name="Shape 37"/>
          <p:cNvSpPr/>
          <p:nvPr/>
        </p:nvSpPr>
        <p:spPr>
          <a:xfrm>
            <a:off x="7556602" y="5041087"/>
            <a:ext cx="705002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1" name="Shape 38"/>
          <p:cNvSpPr/>
          <p:nvPr/>
        </p:nvSpPr>
        <p:spPr>
          <a:xfrm>
            <a:off x="7788859" y="6407201"/>
            <a:ext cx="705002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2" name="Text 39"/>
          <p:cNvSpPr txBox="1"/>
          <p:nvPr/>
        </p:nvSpPr>
        <p:spPr>
          <a:xfrm>
            <a:off x="8684057" y="3703320"/>
            <a:ext cx="5532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視覺化評分</a:t>
            </a:r>
            <a:endParaRPr lang="en-US" sz="800" dirty="0"/>
          </a:p>
        </p:txBody>
      </p:sp>
      <p:sp>
        <p:nvSpPr>
          <p:cNvPr id="53" name="Text 40"/>
          <p:cNvSpPr txBox="1"/>
          <p:nvPr/>
        </p:nvSpPr>
        <p:spPr>
          <a:xfrm>
            <a:off x="7103059" y="5069434"/>
            <a:ext cx="4197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7日追蹤</a:t>
            </a:r>
            <a:endParaRPr lang="en-US" sz="800" dirty="0"/>
          </a:p>
        </p:txBody>
      </p:sp>
      <p:pic>
        <p:nvPicPr>
          <p:cNvPr id="54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7632497" y="5102352"/>
            <a:ext cx="75895" cy="75895"/>
          </a:xfrm>
          <a:prstGeom prst="rect">
            <a:avLst/>
          </a:prstGeom>
        </p:spPr>
      </p:pic>
      <p:sp>
        <p:nvSpPr>
          <p:cNvPr id="55" name="Shape 41"/>
          <p:cNvSpPr/>
          <p:nvPr/>
        </p:nvSpPr>
        <p:spPr>
          <a:xfrm>
            <a:off x="8299094" y="5041087"/>
            <a:ext cx="590702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6" name="Shape 42"/>
          <p:cNvSpPr/>
          <p:nvPr/>
        </p:nvSpPr>
        <p:spPr>
          <a:xfrm>
            <a:off x="6951269" y="6407201"/>
            <a:ext cx="800100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7" name="Text 43"/>
          <p:cNvSpPr txBox="1"/>
          <p:nvPr/>
        </p:nvSpPr>
        <p:spPr>
          <a:xfrm>
            <a:off x="7708392" y="5069434"/>
            <a:ext cx="5532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數據持久化</a:t>
            </a:r>
            <a:endParaRPr lang="en-US" sz="800" dirty="0"/>
          </a:p>
        </p:txBody>
      </p:sp>
      <p:pic>
        <p:nvPicPr>
          <p:cNvPr id="58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8375904" y="5102352"/>
            <a:ext cx="75895" cy="75895"/>
          </a:xfrm>
          <a:prstGeom prst="rect">
            <a:avLst/>
          </a:prstGeom>
        </p:spPr>
      </p:pic>
      <p:sp>
        <p:nvSpPr>
          <p:cNvPr id="59" name="Text 44"/>
          <p:cNvSpPr txBox="1"/>
          <p:nvPr/>
        </p:nvSpPr>
        <p:spPr>
          <a:xfrm>
            <a:off x="8451799" y="5069434"/>
            <a:ext cx="4389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CSV導出</a:t>
            </a:r>
            <a:endParaRPr lang="en-US" sz="800" dirty="0"/>
          </a:p>
        </p:txBody>
      </p:sp>
      <p:pic>
        <p:nvPicPr>
          <p:cNvPr id="60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7027164" y="5679338"/>
            <a:ext cx="152705" cy="152705"/>
          </a:xfrm>
          <a:prstGeom prst="rect">
            <a:avLst/>
          </a:prstGeom>
        </p:spPr>
      </p:pic>
      <p:pic>
        <p:nvPicPr>
          <p:cNvPr id="61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7027164" y="6468466"/>
            <a:ext cx="75895" cy="75895"/>
          </a:xfrm>
          <a:prstGeom prst="rect">
            <a:avLst/>
          </a:prstGeom>
        </p:spPr>
      </p:pic>
      <p:sp>
        <p:nvSpPr>
          <p:cNvPr id="62" name="Shape 45"/>
          <p:cNvSpPr/>
          <p:nvPr/>
        </p:nvSpPr>
        <p:spPr>
          <a:xfrm>
            <a:off x="8532266" y="6407201"/>
            <a:ext cx="609905" cy="200254"/>
          </a:xfrm>
          <a:prstGeom prst="roundRect">
            <a:avLst>
              <a:gd name="adj" fmla="val 347901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63" name="Text 46"/>
          <p:cNvSpPr txBox="1"/>
          <p:nvPr/>
        </p:nvSpPr>
        <p:spPr>
          <a:xfrm>
            <a:off x="7103059" y="6435547"/>
            <a:ext cx="6483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用戶配置文件</a:t>
            </a:r>
            <a:endParaRPr lang="en-US" sz="800" dirty="0"/>
          </a:p>
        </p:txBody>
      </p:sp>
      <p:pic>
        <p:nvPicPr>
          <p:cNvPr id="64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7865669" y="6468466"/>
            <a:ext cx="75895" cy="75895"/>
          </a:xfrm>
          <a:prstGeom prst="rect">
            <a:avLst/>
          </a:prstGeom>
        </p:spPr>
      </p:pic>
      <p:sp>
        <p:nvSpPr>
          <p:cNvPr id="65" name="Text 47"/>
          <p:cNvSpPr txBox="1"/>
          <p:nvPr/>
        </p:nvSpPr>
        <p:spPr>
          <a:xfrm>
            <a:off x="7941564" y="6435547"/>
            <a:ext cx="5532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多級別標準</a:t>
            </a:r>
            <a:endParaRPr lang="en-US" sz="800" dirty="0"/>
          </a:p>
        </p:txBody>
      </p:sp>
      <p:pic>
        <p:nvPicPr>
          <p:cNvPr id="66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8608162" y="6468466"/>
            <a:ext cx="75895" cy="75895"/>
          </a:xfrm>
          <a:prstGeom prst="rect">
            <a:avLst/>
          </a:prstGeom>
        </p:spPr>
      </p:pic>
      <p:sp>
        <p:nvSpPr>
          <p:cNvPr id="67" name="Text 48"/>
          <p:cNvSpPr txBox="1"/>
          <p:nvPr/>
        </p:nvSpPr>
        <p:spPr>
          <a:xfrm>
            <a:off x="8684057" y="6435547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動態閾值</a:t>
            </a:r>
            <a:endParaRPr lang="en-US" sz="800" dirty="0"/>
          </a:p>
        </p:txBody>
      </p:sp>
      <p:sp>
        <p:nvSpPr>
          <p:cNvPr id="68" name="Text 49"/>
          <p:cNvSpPr txBox="1"/>
          <p:nvPr/>
        </p:nvSpPr>
        <p:spPr>
          <a:xfrm>
            <a:off x="9390888" y="6495898"/>
            <a:ext cx="251460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20/40</a:t>
            </a:r>
            <a:endParaRPr lang="en-US" sz="900" dirty="0"/>
          </a:p>
        </p:txBody>
      </p:sp>
      <p:sp>
        <p:nvSpPr>
          <p:cNvPr id="69" name="Shape 50"/>
          <p:cNvSpPr/>
          <p:nvPr/>
        </p:nvSpPr>
        <p:spPr>
          <a:xfrm>
            <a:off x="-277063" y="2579522"/>
            <a:ext cx="1524305" cy="3047695"/>
          </a:xfrm>
          <a:prstGeom prst="roundRect">
            <a:avLst>
              <a:gd name="adj" fmla="val 7498"/>
            </a:avLst>
          </a:prstGeom>
          <a:solidFill>
            <a:srgbClr val="F5F5F5">
              <a:alpha val="90000"/>
            </a:srgbClr>
          </a:solidFill>
          <a:ln w="101600">
            <a:solidFill>
              <a:srgbClr val="333333"/>
            </a:solidFill>
            <a:prstDash val="solid"/>
          </a:ln>
          <a:effectLst>
            <a:outerShdw sx="100000" sy="100000" kx="0" ky="0" algn="bl" rotWithShape="0" blurRad="190500" dist="76200" dir="5400000">
              <a:srgbClr val="000000">
                <a:alpha val="15000"/>
              </a:srgbClr>
            </a:outerShdw>
          </a:effectLst>
        </p:spPr>
      </p:sp>
      <p:sp>
        <p:nvSpPr>
          <p:cNvPr id="70" name="Shape 51"/>
          <p:cNvSpPr/>
          <p:nvPr/>
        </p:nvSpPr>
        <p:spPr>
          <a:xfrm>
            <a:off x="-431597" y="2569464"/>
            <a:ext cx="1837944" cy="3076956"/>
          </a:xfrm>
          <a:prstGeom prst="rect">
            <a:avLst/>
          </a:prstGeom>
          <a:solidFill>
            <a:srgbClr val="0D47A1">
              <a:alpha val="90000"/>
            </a:srgbClr>
          </a:solidFill>
          <a:ln/>
        </p:spPr>
      </p:sp>
      <p:sp>
        <p:nvSpPr>
          <p:cNvPr id="71" name="Shape 52"/>
          <p:cNvSpPr/>
          <p:nvPr/>
        </p:nvSpPr>
        <p:spPr>
          <a:xfrm>
            <a:off x="-431597" y="2569464"/>
            <a:ext cx="1371600" cy="437998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72" name="Text 53"/>
          <p:cNvSpPr txBox="1"/>
          <p:nvPr/>
        </p:nvSpPr>
        <p:spPr>
          <a:xfrm>
            <a:off x="-318211" y="2691994"/>
            <a:ext cx="66202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動作分類</a:t>
            </a:r>
            <a:endParaRPr lang="en-US" sz="1000" dirty="0"/>
          </a:p>
        </p:txBody>
      </p:sp>
      <p:sp>
        <p:nvSpPr>
          <p:cNvPr id="73" name="Shape 54"/>
          <p:cNvSpPr/>
          <p:nvPr/>
        </p:nvSpPr>
        <p:spPr>
          <a:xfrm>
            <a:off x="-264262" y="2898648"/>
            <a:ext cx="1333195" cy="1447495"/>
          </a:xfrm>
          <a:prstGeom prst="roundRect">
            <a:avLst>
              <a:gd name="adj" fmla="val 3919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74" name="Text 55"/>
          <p:cNvSpPr txBox="1"/>
          <p:nvPr/>
        </p:nvSpPr>
        <p:spPr>
          <a:xfrm>
            <a:off x="-131674" y="3067812"/>
            <a:ext cx="79095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動作識別結果</a:t>
            </a:r>
            <a:endParaRPr lang="en-US" sz="900" dirty="0"/>
          </a:p>
        </p:txBody>
      </p:sp>
      <p:sp>
        <p:nvSpPr>
          <p:cNvPr id="75" name="Shape 56"/>
          <p:cNvSpPr/>
          <p:nvPr/>
        </p:nvSpPr>
        <p:spPr>
          <a:xfrm>
            <a:off x="-61265" y="3524098"/>
            <a:ext cx="437998" cy="533095"/>
          </a:xfrm>
          <a:prstGeom prst="ellipse">
            <a:avLst/>
          </a:prstGeom>
          <a:solidFill>
            <a:srgbClr val="C62828">
              <a:alpha val="90000"/>
            </a:srgbClr>
          </a:solidFill>
          <a:ln/>
        </p:spPr>
      </p:sp>
      <p:pic>
        <p:nvPicPr>
          <p:cNvPr id="76" name="Image 17" descr="preencoded.png">    </p:cNvPr>
          <p:cNvPicPr>
            <a:picLocks noChangeAspect="1"/>
          </p:cNvPicPr>
          <p:nvPr/>
        </p:nvPicPr>
        <p:blipFill>
          <a:blip r:embed="rId18">
            <a:alphaModFix amt="90000"/>
          </a:blip>
          <a:srcRect l="-2872" r="-2872" t="0" b="0"/>
          <a:stretch/>
        </p:blipFill>
        <p:spPr>
          <a:xfrm>
            <a:off x="35662" y="3664001"/>
            <a:ext cx="237744" cy="256946"/>
          </a:xfrm>
          <a:prstGeom prst="rect">
            <a:avLst/>
          </a:prstGeom>
        </p:spPr>
      </p:pic>
      <p:sp>
        <p:nvSpPr>
          <p:cNvPr id="77" name="Shape 57"/>
          <p:cNvSpPr/>
          <p:nvPr/>
        </p:nvSpPr>
        <p:spPr>
          <a:xfrm>
            <a:off x="-31090" y="4221785"/>
            <a:ext cx="1362456" cy="1609344"/>
          </a:xfrm>
          <a:prstGeom prst="roundRect">
            <a:avLst>
              <a:gd name="adj" fmla="val 3755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78" name="Text 58"/>
          <p:cNvSpPr txBox="1"/>
          <p:nvPr/>
        </p:nvSpPr>
        <p:spPr>
          <a:xfrm>
            <a:off x="101498" y="4390034"/>
            <a:ext cx="79095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本次訓練分布</a:t>
            </a:r>
            <a:endParaRPr lang="en-US" sz="900" dirty="0"/>
          </a:p>
        </p:txBody>
      </p:sp>
      <p:sp>
        <p:nvSpPr>
          <p:cNvPr id="79" name="Text 59"/>
          <p:cNvSpPr txBox="1"/>
          <p:nvPr/>
        </p:nvSpPr>
        <p:spPr>
          <a:xfrm>
            <a:off x="371246" y="3296412"/>
            <a:ext cx="457200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</a:t>
            </a:r>
            <a:endParaRPr lang="en-US" sz="1200" dirty="0"/>
          </a:p>
        </p:txBody>
      </p:sp>
      <p:sp>
        <p:nvSpPr>
          <p:cNvPr id="80" name="Text 60"/>
          <p:cNvSpPr txBox="1"/>
          <p:nvPr/>
        </p:nvSpPr>
        <p:spPr>
          <a:xfrm>
            <a:off x="453542" y="3759098"/>
            <a:ext cx="450799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信心度: 92%</a:t>
            </a:r>
            <a:endParaRPr lang="en-US" sz="800" dirty="0"/>
          </a:p>
        </p:txBody>
      </p:sp>
      <p:sp>
        <p:nvSpPr>
          <p:cNvPr id="81" name="Shape 61"/>
          <p:cNvSpPr/>
          <p:nvPr/>
        </p:nvSpPr>
        <p:spPr>
          <a:xfrm>
            <a:off x="373075" y="4888382"/>
            <a:ext cx="609905" cy="609905"/>
          </a:xfrm>
          <a:prstGeom prst="ellipse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82" name="Shape 62"/>
          <p:cNvSpPr/>
          <p:nvPr/>
        </p:nvSpPr>
        <p:spPr>
          <a:xfrm>
            <a:off x="5628132" y="2579522"/>
            <a:ext cx="1524305" cy="3047695"/>
          </a:xfrm>
          <a:prstGeom prst="roundRect">
            <a:avLst>
              <a:gd name="adj" fmla="val 7498"/>
            </a:avLst>
          </a:prstGeom>
          <a:solidFill>
            <a:srgbClr val="F5F5F5">
              <a:alpha val="90000"/>
            </a:srgbClr>
          </a:solidFill>
          <a:ln w="101600">
            <a:solidFill>
              <a:srgbClr val="333333"/>
            </a:solidFill>
            <a:prstDash val="solid"/>
          </a:ln>
          <a:effectLst>
            <a:outerShdw sx="100000" sy="100000" kx="0" ky="0" algn="bl" rotWithShape="0" blurRad="190500" dist="76200" dir="5400000">
              <a:srgbClr val="000000">
                <a:alpha val="15000"/>
              </a:srgbClr>
            </a:outerShdw>
          </a:effectLst>
        </p:spPr>
      </p:sp>
      <p:sp>
        <p:nvSpPr>
          <p:cNvPr id="83" name="Shape 63"/>
          <p:cNvSpPr/>
          <p:nvPr/>
        </p:nvSpPr>
        <p:spPr>
          <a:xfrm>
            <a:off x="5474513" y="2569464"/>
            <a:ext cx="1837944" cy="3076956"/>
          </a:xfrm>
          <a:prstGeom prst="rect">
            <a:avLst/>
          </a:prstGeom>
          <a:solidFill>
            <a:srgbClr val="0D47A1">
              <a:alpha val="90000"/>
            </a:srgbClr>
          </a:solidFill>
          <a:ln/>
        </p:spPr>
      </p:sp>
      <p:sp>
        <p:nvSpPr>
          <p:cNvPr id="84" name="Shape 64"/>
          <p:cNvSpPr/>
          <p:nvPr/>
        </p:nvSpPr>
        <p:spPr>
          <a:xfrm>
            <a:off x="5939028" y="2569464"/>
            <a:ext cx="1371600" cy="437998"/>
          </a:xfrm>
          <a:prstGeom prst="rect">
            <a:avLst/>
          </a:prstGeom>
          <a:solidFill>
            <a:srgbClr val="1E88E5">
              <a:alpha val="90000"/>
            </a:srgbClr>
          </a:solidFill>
          <a:ln/>
        </p:spPr>
      </p:sp>
      <p:sp>
        <p:nvSpPr>
          <p:cNvPr id="85" name="Text 65"/>
          <p:cNvSpPr txBox="1"/>
          <p:nvPr/>
        </p:nvSpPr>
        <p:spPr>
          <a:xfrm>
            <a:off x="6053328" y="2589581"/>
            <a:ext cx="66202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訓練日誌</a:t>
            </a:r>
            <a:endParaRPr lang="en-US" sz="1000" dirty="0"/>
          </a:p>
        </p:txBody>
      </p:sp>
      <p:sp>
        <p:nvSpPr>
          <p:cNvPr id="86" name="Shape 66"/>
          <p:cNvSpPr/>
          <p:nvPr/>
        </p:nvSpPr>
        <p:spPr>
          <a:xfrm>
            <a:off x="5783580" y="2898648"/>
            <a:ext cx="1362456" cy="1609344"/>
          </a:xfrm>
          <a:prstGeom prst="roundRect">
            <a:avLst>
              <a:gd name="adj" fmla="val 3755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87" name="Shape 67"/>
          <p:cNvSpPr/>
          <p:nvPr/>
        </p:nvSpPr>
        <p:spPr>
          <a:xfrm>
            <a:off x="5605272" y="4380890"/>
            <a:ext cx="1276502" cy="1133856"/>
          </a:xfrm>
          <a:prstGeom prst="roundRect">
            <a:avLst>
              <a:gd name="adj" fmla="val 5422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88" name="Text 68"/>
          <p:cNvSpPr txBox="1"/>
          <p:nvPr/>
        </p:nvSpPr>
        <p:spPr>
          <a:xfrm>
            <a:off x="6067044" y="3031236"/>
            <a:ext cx="667512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7天進步趨勢</a:t>
            </a:r>
            <a:endParaRPr lang="en-US" sz="900" dirty="0"/>
          </a:p>
        </p:txBody>
      </p:sp>
      <p:sp>
        <p:nvSpPr>
          <p:cNvPr id="89" name="Text 69"/>
          <p:cNvSpPr txBox="1"/>
          <p:nvPr/>
        </p:nvSpPr>
        <p:spPr>
          <a:xfrm>
            <a:off x="6678778" y="3166567"/>
            <a:ext cx="314554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E88E5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</a:t>
            </a:r>
            <a:endParaRPr lang="en-US" sz="800" dirty="0"/>
          </a:p>
        </p:txBody>
      </p:sp>
      <p:sp>
        <p:nvSpPr>
          <p:cNvPr id="90" name="Shape 70"/>
          <p:cNvSpPr/>
          <p:nvPr/>
        </p:nvSpPr>
        <p:spPr>
          <a:xfrm>
            <a:off x="5879592" y="4410151"/>
            <a:ext cx="886054" cy="171907"/>
          </a:xfrm>
          <a:prstGeom prst="rect">
            <a:avLst/>
          </a:prstGeom>
          <a:solidFill>
            <a:srgbClr val="E0E0E0">
              <a:alpha val="90000"/>
            </a:srgbClr>
          </a:solidFill>
          <a:ln/>
        </p:spPr>
      </p:sp>
      <p:sp>
        <p:nvSpPr>
          <p:cNvPr id="91" name="Shape 71"/>
          <p:cNvSpPr/>
          <p:nvPr/>
        </p:nvSpPr>
        <p:spPr>
          <a:xfrm>
            <a:off x="5879592" y="3482035"/>
            <a:ext cx="181051" cy="942746"/>
          </a:xfrm>
          <a:prstGeom prst="rect">
            <a:avLst/>
          </a:prstGeom>
          <a:solidFill>
            <a:srgbClr val="E0E0E0">
              <a:alpha val="90000"/>
            </a:srgbClr>
          </a:solidFill>
          <a:ln/>
        </p:spPr>
      </p:sp>
      <p:pic>
        <p:nvPicPr>
          <p:cNvPr id="92" name="Image 18" descr="preencoded.png">    </p:cNvPr>
          <p:cNvPicPr>
            <a:picLocks noChangeAspect="1"/>
          </p:cNvPicPr>
          <p:nvPr/>
        </p:nvPicPr>
        <p:blipFill>
          <a:blip r:embed="rId19">
            <a:alphaModFix amt="90000"/>
          </a:blip>
          <a:srcRect l="0" r="0" t="-2269" b="-2269"/>
          <a:stretch/>
        </p:blipFill>
        <p:spPr>
          <a:xfrm>
            <a:off x="5879592" y="3482035"/>
            <a:ext cx="1047902" cy="1095451"/>
          </a:xfrm>
          <a:prstGeom prst="rect">
            <a:avLst/>
          </a:prstGeom>
        </p:spPr>
      </p:pic>
      <p:sp>
        <p:nvSpPr>
          <p:cNvPr id="93" name="Text 72"/>
          <p:cNvSpPr txBox="1"/>
          <p:nvPr/>
        </p:nvSpPr>
        <p:spPr>
          <a:xfrm>
            <a:off x="5834786" y="4513478"/>
            <a:ext cx="79095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今日訓練摘要</a:t>
            </a:r>
            <a:endParaRPr lang="en-US" sz="900" dirty="0"/>
          </a:p>
        </p:txBody>
      </p:sp>
      <p:sp>
        <p:nvSpPr>
          <p:cNvPr id="94" name="Text 73"/>
          <p:cNvSpPr txBox="1"/>
          <p:nvPr/>
        </p:nvSpPr>
        <p:spPr>
          <a:xfrm>
            <a:off x="5822899" y="4785055"/>
            <a:ext cx="37673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48</a:t>
            </a:r>
            <a:endParaRPr lang="en-US" sz="1300" dirty="0"/>
          </a:p>
        </p:txBody>
      </p:sp>
      <p:sp>
        <p:nvSpPr>
          <p:cNvPr id="95" name="Text 74"/>
          <p:cNvSpPr txBox="1"/>
          <p:nvPr/>
        </p:nvSpPr>
        <p:spPr>
          <a:xfrm>
            <a:off x="5753405" y="5030114"/>
            <a:ext cx="3913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66666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總擊球</a:t>
            </a:r>
            <a:endParaRPr lang="en-US" sz="800" dirty="0"/>
          </a:p>
        </p:txBody>
      </p:sp>
      <p:sp>
        <p:nvSpPr>
          <p:cNvPr id="96" name="Text 75"/>
          <p:cNvSpPr txBox="1"/>
          <p:nvPr/>
        </p:nvSpPr>
        <p:spPr>
          <a:xfrm>
            <a:off x="6090818" y="4831690"/>
            <a:ext cx="424282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C62828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8.2</a:t>
            </a:r>
            <a:endParaRPr lang="en-US" sz="1300" dirty="0"/>
          </a:p>
        </p:txBody>
      </p:sp>
      <p:sp>
        <p:nvSpPr>
          <p:cNvPr id="97" name="Text 76"/>
          <p:cNvSpPr txBox="1"/>
          <p:nvPr/>
        </p:nvSpPr>
        <p:spPr>
          <a:xfrm>
            <a:off x="6047842" y="5082235"/>
            <a:ext cx="3913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66666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平均分</a:t>
            </a:r>
            <a:endParaRPr lang="en-US" sz="800" dirty="0"/>
          </a:p>
        </p:txBody>
      </p:sp>
      <p:sp>
        <p:nvSpPr>
          <p:cNvPr id="98" name="Text 77"/>
          <p:cNvSpPr txBox="1"/>
          <p:nvPr/>
        </p:nvSpPr>
        <p:spPr>
          <a:xfrm>
            <a:off x="6410858" y="4888382"/>
            <a:ext cx="37673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23</a:t>
            </a:r>
            <a:endParaRPr lang="en-US" sz="1300" dirty="0"/>
          </a:p>
        </p:txBody>
      </p:sp>
      <p:sp>
        <p:nvSpPr>
          <p:cNvPr id="99" name="Text 78"/>
          <p:cNvSpPr txBox="1"/>
          <p:nvPr/>
        </p:nvSpPr>
        <p:spPr>
          <a:xfrm>
            <a:off x="6341364" y="5134356"/>
            <a:ext cx="3913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66666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</a:t>
            </a:r>
            <a:endParaRPr lang="en-US" sz="800" dirty="0"/>
          </a:p>
        </p:txBody>
      </p:sp>
      <p:sp>
        <p:nvSpPr>
          <p:cNvPr id="100" name="Shape 79"/>
          <p:cNvSpPr/>
          <p:nvPr/>
        </p:nvSpPr>
        <p:spPr>
          <a:xfrm>
            <a:off x="2580437" y="2293315"/>
            <a:ext cx="1714500" cy="3429000"/>
          </a:xfrm>
          <a:prstGeom prst="roundRect">
            <a:avLst>
              <a:gd name="adj" fmla="val 5926"/>
            </a:avLst>
          </a:prstGeom>
          <a:solidFill>
            <a:srgbClr val="F5F5F5"/>
          </a:solidFill>
          <a:ln w="101600">
            <a:solidFill>
              <a:srgbClr val="333333"/>
            </a:solidFill>
            <a:prstDash val="solid"/>
          </a:ln>
          <a:effectLst>
            <a:outerShdw sx="100000" sy="100000" kx="0" ky="0" algn="bl" rotWithShape="0" blurRad="190500" dist="76200" dir="5400000">
              <a:srgbClr val="000000">
                <a:alpha val="15000"/>
              </a:srgbClr>
            </a:outerShdw>
          </a:effectLst>
        </p:spPr>
      </p:sp>
      <p:sp>
        <p:nvSpPr>
          <p:cNvPr id="101" name="Shape 80"/>
          <p:cNvSpPr/>
          <p:nvPr/>
        </p:nvSpPr>
        <p:spPr>
          <a:xfrm>
            <a:off x="2665476" y="2379269"/>
            <a:ext cx="1543507" cy="32580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02" name="Shape 81"/>
          <p:cNvSpPr/>
          <p:nvPr/>
        </p:nvSpPr>
        <p:spPr>
          <a:xfrm>
            <a:off x="2665476" y="2379269"/>
            <a:ext cx="1543507" cy="200254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03" name="Text 82"/>
          <p:cNvSpPr txBox="1"/>
          <p:nvPr/>
        </p:nvSpPr>
        <p:spPr>
          <a:xfrm>
            <a:off x="2779776" y="2379269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動作評分</a:t>
            </a:r>
            <a:endParaRPr lang="en-US" sz="1000" dirty="0"/>
          </a:p>
        </p:txBody>
      </p:sp>
      <p:pic>
        <p:nvPicPr>
          <p:cNvPr id="104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3751783" y="2426818"/>
            <a:ext cx="114300" cy="114300"/>
          </a:xfrm>
          <a:prstGeom prst="rect">
            <a:avLst/>
          </a:prstGeom>
        </p:spPr>
      </p:pic>
      <p:sp>
        <p:nvSpPr>
          <p:cNvPr id="105" name="Shape 83"/>
          <p:cNvSpPr/>
          <p:nvPr/>
        </p:nvSpPr>
        <p:spPr>
          <a:xfrm>
            <a:off x="2779776" y="2693822"/>
            <a:ext cx="1314907" cy="1238098"/>
          </a:xfrm>
          <a:prstGeom prst="roundRect">
            <a:avLst>
              <a:gd name="adj" fmla="val 4545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06" name="Text 84"/>
          <p:cNvSpPr txBox="1"/>
          <p:nvPr/>
        </p:nvSpPr>
        <p:spPr>
          <a:xfrm>
            <a:off x="3866083" y="2393899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即時</a:t>
            </a:r>
            <a:endParaRPr lang="en-US" sz="900" dirty="0"/>
          </a:p>
        </p:txBody>
      </p:sp>
      <p:sp>
        <p:nvSpPr>
          <p:cNvPr id="107" name="Shape 85"/>
          <p:cNvSpPr/>
          <p:nvPr/>
        </p:nvSpPr>
        <p:spPr>
          <a:xfrm>
            <a:off x="2779776" y="4046220"/>
            <a:ext cx="1314907" cy="619049"/>
          </a:xfrm>
          <a:prstGeom prst="roundRect">
            <a:avLst>
              <a:gd name="adj" fmla="val 18180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08" name="Shape 86"/>
          <p:cNvSpPr/>
          <p:nvPr/>
        </p:nvSpPr>
        <p:spPr>
          <a:xfrm>
            <a:off x="2779776" y="4742078"/>
            <a:ext cx="1314907" cy="1067105"/>
          </a:xfrm>
          <a:prstGeom prst="roundRect">
            <a:avLst>
              <a:gd name="adj" fmla="val 6121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09" name="Shape 87"/>
          <p:cNvSpPr/>
          <p:nvPr/>
        </p:nvSpPr>
        <p:spPr>
          <a:xfrm>
            <a:off x="2818181" y="2693822"/>
            <a:ext cx="1238098" cy="1238098"/>
          </a:xfrm>
          <a:prstGeom prst="ellipse">
            <a:avLst/>
          </a:prstGeom>
          <a:noFill/>
          <a:ln w="101600">
            <a:solidFill>
              <a:srgbClr val="F0F0F0"/>
            </a:solidFill>
            <a:prstDash val="solid"/>
          </a:ln>
        </p:spPr>
      </p:sp>
      <p:sp>
        <p:nvSpPr>
          <p:cNvPr id="110" name="Shape 88"/>
          <p:cNvSpPr/>
          <p:nvPr/>
        </p:nvSpPr>
        <p:spPr>
          <a:xfrm>
            <a:off x="2818181" y="2693822"/>
            <a:ext cx="1238098" cy="1238098"/>
          </a:xfrm>
          <a:prstGeom prst="ellipse">
            <a:avLst/>
          </a:prstGeom>
          <a:noFill/>
          <a:ln w="101600">
            <a:solidFill>
              <a:srgbClr val="C62828"/>
            </a:solidFill>
            <a:prstDash val="solid"/>
          </a:ln>
        </p:spPr>
      </p:sp>
      <p:sp>
        <p:nvSpPr>
          <p:cNvPr id="111" name="Shape 89"/>
          <p:cNvSpPr/>
          <p:nvPr/>
        </p:nvSpPr>
        <p:spPr>
          <a:xfrm>
            <a:off x="2960827" y="2836469"/>
            <a:ext cx="952805" cy="95280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5400000">
              <a:srgbClr val="000000">
                <a:alpha val="10000"/>
              </a:srgbClr>
            </a:outerShdw>
          </a:effectLst>
        </p:spPr>
      </p:sp>
      <p:sp>
        <p:nvSpPr>
          <p:cNvPr id="112" name="Text 90"/>
          <p:cNvSpPr txBox="1"/>
          <p:nvPr/>
        </p:nvSpPr>
        <p:spPr>
          <a:xfrm>
            <a:off x="3179369" y="2979115"/>
            <a:ext cx="781812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8.2</a:t>
            </a:r>
            <a:endParaRPr lang="en-US" sz="2700" dirty="0"/>
          </a:p>
        </p:txBody>
      </p:sp>
      <p:sp>
        <p:nvSpPr>
          <p:cNvPr id="113" name="Text 91"/>
          <p:cNvSpPr txBox="1"/>
          <p:nvPr/>
        </p:nvSpPr>
        <p:spPr>
          <a:xfrm>
            <a:off x="3322930" y="3398825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優良</a:t>
            </a:r>
            <a:endParaRPr lang="en-US" sz="900" dirty="0"/>
          </a:p>
        </p:txBody>
      </p:sp>
      <p:sp>
        <p:nvSpPr>
          <p:cNvPr id="114" name="Text 92"/>
          <p:cNvSpPr txBox="1"/>
          <p:nvPr/>
        </p:nvSpPr>
        <p:spPr>
          <a:xfrm>
            <a:off x="2903220" y="4141318"/>
            <a:ext cx="4480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78°</a:t>
            </a:r>
            <a:endParaRPr lang="en-US" sz="1500" dirty="0"/>
          </a:p>
        </p:txBody>
      </p:sp>
      <p:sp>
        <p:nvSpPr>
          <p:cNvPr id="115" name="Text 93"/>
          <p:cNvSpPr txBox="1"/>
          <p:nvPr/>
        </p:nvSpPr>
        <p:spPr>
          <a:xfrm>
            <a:off x="2958998" y="4427525"/>
            <a:ext cx="2670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角度</a:t>
            </a:r>
            <a:endParaRPr lang="en-US" sz="800" dirty="0"/>
          </a:p>
        </p:txBody>
      </p:sp>
      <p:sp>
        <p:nvSpPr>
          <p:cNvPr id="116" name="Text 94"/>
          <p:cNvSpPr txBox="1"/>
          <p:nvPr/>
        </p:nvSpPr>
        <p:spPr>
          <a:xfrm>
            <a:off x="3233318" y="4141318"/>
            <a:ext cx="55321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96%</a:t>
            </a:r>
            <a:endParaRPr lang="en-US" sz="1500" dirty="0"/>
          </a:p>
        </p:txBody>
      </p:sp>
      <p:sp>
        <p:nvSpPr>
          <p:cNvPr id="117" name="Text 95"/>
          <p:cNvSpPr txBox="1"/>
          <p:nvPr/>
        </p:nvSpPr>
        <p:spPr>
          <a:xfrm>
            <a:off x="3294583" y="4427525"/>
            <a:ext cx="3621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穩定性</a:t>
            </a:r>
            <a:endParaRPr lang="en-US" sz="800" dirty="0"/>
          </a:p>
        </p:txBody>
      </p:sp>
      <p:sp>
        <p:nvSpPr>
          <p:cNvPr id="118" name="Text 96"/>
          <p:cNvSpPr txBox="1"/>
          <p:nvPr/>
        </p:nvSpPr>
        <p:spPr>
          <a:xfrm>
            <a:off x="3676802" y="4141318"/>
            <a:ext cx="43891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8.5</a:t>
            </a:r>
            <a:endParaRPr lang="en-US" sz="1500" dirty="0"/>
          </a:p>
        </p:txBody>
      </p:sp>
      <p:sp>
        <p:nvSpPr>
          <p:cNvPr id="119" name="Text 97"/>
          <p:cNvSpPr txBox="1"/>
          <p:nvPr/>
        </p:nvSpPr>
        <p:spPr>
          <a:xfrm>
            <a:off x="3677717" y="4427525"/>
            <a:ext cx="3621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一致性</a:t>
            </a:r>
            <a:endParaRPr lang="en-US" sz="800" dirty="0"/>
          </a:p>
        </p:txBody>
      </p:sp>
      <p:sp>
        <p:nvSpPr>
          <p:cNvPr id="120" name="Text 98"/>
          <p:cNvSpPr txBox="1"/>
          <p:nvPr/>
        </p:nvSpPr>
        <p:spPr>
          <a:xfrm>
            <a:off x="2875788" y="4837176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評分組成</a:t>
            </a:r>
            <a:endParaRPr lang="en-US" sz="900" dirty="0"/>
          </a:p>
        </p:txBody>
      </p:sp>
      <p:sp>
        <p:nvSpPr>
          <p:cNvPr id="121" name="Shape 99"/>
          <p:cNvSpPr/>
          <p:nvPr/>
        </p:nvSpPr>
        <p:spPr>
          <a:xfrm>
            <a:off x="2875788" y="5227625"/>
            <a:ext cx="1123798" cy="28346"/>
          </a:xfrm>
          <a:prstGeom prst="roundRect">
            <a:avLst>
              <a:gd name="adj" fmla="val 2150568"/>
            </a:avLst>
          </a:prstGeom>
          <a:solidFill>
            <a:srgbClr val="E0E0E0"/>
          </a:solidFill>
          <a:ln/>
        </p:spPr>
      </p:sp>
      <p:sp>
        <p:nvSpPr>
          <p:cNvPr id="122" name="Shape 100"/>
          <p:cNvSpPr/>
          <p:nvPr/>
        </p:nvSpPr>
        <p:spPr>
          <a:xfrm>
            <a:off x="2875788" y="5456225"/>
            <a:ext cx="1123798" cy="28346"/>
          </a:xfrm>
          <a:prstGeom prst="roundRect">
            <a:avLst>
              <a:gd name="adj" fmla="val 2150568"/>
            </a:avLst>
          </a:prstGeom>
          <a:solidFill>
            <a:srgbClr val="E0E0E0"/>
          </a:solidFill>
          <a:ln/>
        </p:spPr>
      </p:sp>
      <p:sp>
        <p:nvSpPr>
          <p:cNvPr id="123" name="Shape 101"/>
          <p:cNvSpPr/>
          <p:nvPr/>
        </p:nvSpPr>
        <p:spPr>
          <a:xfrm>
            <a:off x="2875788" y="5684825"/>
            <a:ext cx="1123798" cy="28346"/>
          </a:xfrm>
          <a:prstGeom prst="roundRect">
            <a:avLst>
              <a:gd name="adj" fmla="val 2150568"/>
            </a:avLst>
          </a:prstGeom>
          <a:solidFill>
            <a:srgbClr val="E0E0E0"/>
          </a:solidFill>
          <a:ln/>
        </p:spPr>
      </p:sp>
      <p:sp>
        <p:nvSpPr>
          <p:cNvPr id="124" name="Text 102"/>
          <p:cNvSpPr txBox="1"/>
          <p:nvPr/>
        </p:nvSpPr>
        <p:spPr>
          <a:xfrm>
            <a:off x="2875788" y="5084978"/>
            <a:ext cx="3621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角速度</a:t>
            </a:r>
            <a:endParaRPr lang="en-US" sz="800" dirty="0"/>
          </a:p>
        </p:txBody>
      </p:sp>
      <p:sp>
        <p:nvSpPr>
          <p:cNvPr id="125" name="Text 103"/>
          <p:cNvSpPr txBox="1"/>
          <p:nvPr/>
        </p:nvSpPr>
        <p:spPr>
          <a:xfrm>
            <a:off x="3858768" y="5084978"/>
            <a:ext cx="2194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8.0</a:t>
            </a:r>
            <a:endParaRPr lang="en-US" sz="800" dirty="0"/>
          </a:p>
        </p:txBody>
      </p:sp>
      <p:sp>
        <p:nvSpPr>
          <p:cNvPr id="126" name="Text 104"/>
          <p:cNvSpPr txBox="1"/>
          <p:nvPr/>
        </p:nvSpPr>
        <p:spPr>
          <a:xfrm>
            <a:off x="2875788" y="5313578"/>
            <a:ext cx="3621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加速度</a:t>
            </a:r>
            <a:endParaRPr lang="en-US" sz="800" dirty="0"/>
          </a:p>
        </p:txBody>
      </p:sp>
      <p:sp>
        <p:nvSpPr>
          <p:cNvPr id="127" name="Text 105"/>
          <p:cNvSpPr txBox="1"/>
          <p:nvPr/>
        </p:nvSpPr>
        <p:spPr>
          <a:xfrm>
            <a:off x="3858768" y="5313578"/>
            <a:ext cx="2194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9.1</a:t>
            </a:r>
            <a:endParaRPr lang="en-US" sz="800" dirty="0"/>
          </a:p>
        </p:txBody>
      </p:sp>
      <p:sp>
        <p:nvSpPr>
          <p:cNvPr id="128" name="Text 106"/>
          <p:cNvSpPr txBox="1"/>
          <p:nvPr/>
        </p:nvSpPr>
        <p:spPr>
          <a:xfrm>
            <a:off x="2875788" y="5542178"/>
            <a:ext cx="5532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旋轉穩定性</a:t>
            </a:r>
            <a:endParaRPr lang="en-US" sz="800" dirty="0"/>
          </a:p>
        </p:txBody>
      </p:sp>
      <p:sp>
        <p:nvSpPr>
          <p:cNvPr id="129" name="Text 107"/>
          <p:cNvSpPr txBox="1"/>
          <p:nvPr/>
        </p:nvSpPr>
        <p:spPr>
          <a:xfrm>
            <a:off x="3858768" y="5542178"/>
            <a:ext cx="2194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7.8</a:t>
            </a:r>
            <a:endParaRPr lang="en-US" sz="800" dirty="0"/>
          </a:p>
        </p:txBody>
      </p:sp>
      <p:sp>
        <p:nvSpPr>
          <p:cNvPr id="130" name="Shape 108"/>
          <p:cNvSpPr/>
          <p:nvPr/>
        </p:nvSpPr>
        <p:spPr>
          <a:xfrm>
            <a:off x="2875788" y="5227625"/>
            <a:ext cx="905256" cy="28346"/>
          </a:xfrm>
          <a:prstGeom prst="roundRect">
            <a:avLst>
              <a:gd name="adj" fmla="val 2150568"/>
            </a:avLst>
          </a:prstGeom>
          <a:solidFill>
            <a:srgbClr val="1E88E5"/>
          </a:solidFill>
          <a:ln/>
        </p:spPr>
      </p:sp>
      <p:sp>
        <p:nvSpPr>
          <p:cNvPr id="131" name="Shape 109"/>
          <p:cNvSpPr/>
          <p:nvPr/>
        </p:nvSpPr>
        <p:spPr>
          <a:xfrm>
            <a:off x="2875788" y="5456225"/>
            <a:ext cx="1028700" cy="28346"/>
          </a:xfrm>
          <a:prstGeom prst="roundRect">
            <a:avLst>
              <a:gd name="adj" fmla="val 2150568"/>
            </a:avLst>
          </a:prstGeom>
          <a:solidFill>
            <a:srgbClr val="C62828"/>
          </a:solidFill>
          <a:ln/>
        </p:spPr>
      </p:sp>
      <p:sp>
        <p:nvSpPr>
          <p:cNvPr id="132" name="Shape 110"/>
          <p:cNvSpPr/>
          <p:nvPr/>
        </p:nvSpPr>
        <p:spPr>
          <a:xfrm>
            <a:off x="2875788" y="5684825"/>
            <a:ext cx="886054" cy="28346"/>
          </a:xfrm>
          <a:prstGeom prst="roundRect">
            <a:avLst>
              <a:gd name="adj" fmla="val 2150568"/>
            </a:avLst>
          </a:prstGeom>
          <a:solidFill>
            <a:srgbClr val="1E88E5"/>
          </a:solidFill>
          <a:ln/>
        </p:spPr>
      </p:sp>
      <p:sp>
        <p:nvSpPr>
          <p:cNvPr id="133" name="Shape 111"/>
          <p:cNvSpPr/>
          <p:nvPr/>
        </p:nvSpPr>
        <p:spPr>
          <a:xfrm>
            <a:off x="1000354" y="6473038"/>
            <a:ext cx="571500" cy="219456"/>
          </a:xfrm>
          <a:prstGeom prst="roundRect">
            <a:avLst>
              <a:gd name="adj" fmla="val 289855"/>
            </a:avLst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34" name="Text 112"/>
          <p:cNvSpPr txBox="1"/>
          <p:nvPr/>
        </p:nvSpPr>
        <p:spPr>
          <a:xfrm>
            <a:off x="1086307" y="6479438"/>
            <a:ext cx="476402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動作分類</a:t>
            </a:r>
            <a:endParaRPr lang="en-US" sz="800" dirty="0"/>
          </a:p>
        </p:txBody>
      </p:sp>
      <p:sp>
        <p:nvSpPr>
          <p:cNvPr id="135" name="Shape 113"/>
          <p:cNvSpPr/>
          <p:nvPr/>
        </p:nvSpPr>
        <p:spPr>
          <a:xfrm>
            <a:off x="3151937" y="6425489"/>
            <a:ext cx="571500" cy="219456"/>
          </a:xfrm>
          <a:prstGeom prst="roundRect">
            <a:avLst>
              <a:gd name="adj" fmla="val 289855"/>
            </a:avLst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36" name="Text 114"/>
          <p:cNvSpPr txBox="1"/>
          <p:nvPr/>
        </p:nvSpPr>
        <p:spPr>
          <a:xfrm>
            <a:off x="3247034" y="6463894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動作評分</a:t>
            </a:r>
            <a:endParaRPr lang="en-US" sz="800" dirty="0"/>
          </a:p>
        </p:txBody>
      </p:sp>
      <p:sp>
        <p:nvSpPr>
          <p:cNvPr id="137" name="Shape 115"/>
          <p:cNvSpPr/>
          <p:nvPr/>
        </p:nvSpPr>
        <p:spPr>
          <a:xfrm>
            <a:off x="5302606" y="6473038"/>
            <a:ext cx="571500" cy="219456"/>
          </a:xfrm>
          <a:prstGeom prst="roundRect">
            <a:avLst>
              <a:gd name="adj" fmla="val 289855"/>
            </a:avLst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38" name="Text 116"/>
          <p:cNvSpPr txBox="1"/>
          <p:nvPr/>
        </p:nvSpPr>
        <p:spPr>
          <a:xfrm>
            <a:off x="5388559" y="6479438"/>
            <a:ext cx="476402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訓練日誌</a:t>
            </a:r>
            <a:endParaRPr lang="en-US" sz="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47109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高光一刻功能概念與靈感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419149"/>
            <a:ext cx="5643677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運動員在訓練過程中，常常希望捕捉那些精彩時刻，但傳統錄影方式帶來了巨大的時間負擔。SmartRacket Coach的「高光一刻」功能，讓珍貴瞬間不再錯過。</a:t>
            </a:r>
            <a:endParaRPr lang="en-US" sz="1300" dirty="0"/>
          </a:p>
        </p:txBody>
      </p:sp>
      <p:sp>
        <p:nvSpPr>
          <p:cNvPr id="5" name="Text 3"/>
          <p:cNvSpPr txBox="1"/>
          <p:nvPr/>
        </p:nvSpPr>
        <p:spPr>
          <a:xfrm>
            <a:off x="381305" y="2432304"/>
            <a:ext cx="562538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我們的自動循環錄制技術，受到NVIDIA Instant Replay的啟發，將最近幾分鐘的訓練內容保存在臨時記憶體中，只需一鍵觸發，即可永久保存精彩片段。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381305" y="3436315"/>
            <a:ext cx="5524805" cy="743407"/>
          </a:xfrm>
          <a:prstGeom prst="rect">
            <a:avLst/>
          </a:prstGeom>
          <a:solidFill>
            <a:srgbClr val="E53935">
              <a:alpha val="8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81305" y="3436315"/>
            <a:ext cx="38405" cy="743407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8" name="Text 6"/>
          <p:cNvSpPr txBox="1"/>
          <p:nvPr/>
        </p:nvSpPr>
        <p:spPr>
          <a:xfrm>
            <a:off x="562356" y="3578962"/>
            <a:ext cx="53062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痛點分析：訓練視頻動輒幾十分鐘，要找出一個「神操作」時刻，通常需要手動剪輯數小時。大多數球員因此放棄影片分析，錯過寶貴的視覺反饋機會。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381305" y="4369918"/>
            <a:ext cx="5524805" cy="743407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381305" y="4369918"/>
            <a:ext cx="38405" cy="7434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1" name="Text 9"/>
          <p:cNvSpPr txBox="1"/>
          <p:nvPr/>
        </p:nvSpPr>
        <p:spPr>
          <a:xfrm>
            <a:off x="562356" y="4512564"/>
            <a:ext cx="53062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解決方案：實時循環錄製 + 一鍵保存 = 節省95%編輯時間。球員只需在完成精彩動作後點擊按鈕，系統自動保存前30秒至後10秒內容，無需事後剪輯。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562649" y="842162"/>
            <a:ext cx="4972507" cy="1686154"/>
          </a:xfrm>
          <a:prstGeom prst="roundRect">
            <a:avLst>
              <a:gd name="adj" fmla="val 3064"/>
            </a:avLst>
          </a:prstGeom>
          <a:solidFill>
            <a:srgbClr val="F1F1F1"/>
          </a:solidFill>
          <a:ln/>
          <a:effectLst>
            <a:outerShdw sx="100000" sy="100000" kx="0" ky="0" algn="bl" rotWithShape="0" blurRad="190500" dist="38100" dir="5400000">
              <a:srgbClr val="000000">
                <a:alpha val="1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6562649" y="842162"/>
            <a:ext cx="4972507" cy="1686154"/>
          </a:xfrm>
          <a:prstGeom prst="rect">
            <a:avLst/>
          </a:prstGeom>
          <a:solidFill>
            <a:srgbClr val="222222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>
            <a:alphaModFix amt="70000"/>
          </a:blip>
          <a:srcRect l="-315" r="-315" t="0" b="0"/>
          <a:stretch/>
        </p:blipFill>
        <p:spPr>
          <a:xfrm>
            <a:off x="8630107" y="1351483"/>
            <a:ext cx="838505" cy="666598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6705295" y="2061058"/>
            <a:ext cx="1171346" cy="323698"/>
          </a:xfrm>
          <a:prstGeom prst="roundRect">
            <a:avLst>
              <a:gd name="adj" fmla="val 166168"/>
            </a:avLst>
          </a:prstGeom>
          <a:solidFill>
            <a:srgbClr val="E53935"/>
          </a:solidFill>
          <a:ln/>
          <a:effectLst>
            <a:outerShdw sx="100000" sy="100000" kx="0" ky="0" algn="bl" rotWithShape="0" blurRad="101600" dist="25400" dir="5400000">
              <a:srgbClr val="e53935">
                <a:alpha val="50000"/>
              </a:srgbClr>
            </a:outerShdw>
          </a:effectLst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-33" r="-33" t="0" b="0"/>
          <a:stretch/>
        </p:blipFill>
        <p:spPr>
          <a:xfrm>
            <a:off x="6819595" y="2147011"/>
            <a:ext cx="171907" cy="152705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6991502" y="2108606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高光捕捉中</a:t>
            </a:r>
            <a:endParaRPr lang="en-US" sz="1200" dirty="0"/>
          </a:p>
        </p:txBody>
      </p:sp>
      <p:sp>
        <p:nvSpPr>
          <p:cNvPr id="18" name="Shape 14"/>
          <p:cNvSpPr/>
          <p:nvPr/>
        </p:nvSpPr>
        <p:spPr>
          <a:xfrm>
            <a:off x="7060082" y="2813609"/>
            <a:ext cx="3981298" cy="1837944"/>
          </a:xfrm>
          <a:prstGeom prst="roundRect">
            <a:avLst>
              <a:gd name="adj" fmla="val 257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90500" dist="38100" dir="5400000">
              <a:srgbClr val="000000">
                <a:alpha val="10000"/>
              </a:srgbClr>
            </a:outerShdw>
          </a:effectLst>
        </p:spPr>
      </p:sp>
      <p:sp>
        <p:nvSpPr>
          <p:cNvPr id="19" name="Text 15"/>
          <p:cNvSpPr txBox="1"/>
          <p:nvPr/>
        </p:nvSpPr>
        <p:spPr>
          <a:xfrm>
            <a:off x="7905902" y="2956255"/>
            <a:ext cx="24103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自動識別精彩瞬間，一鍵永久保存</a:t>
            </a:r>
            <a:endParaRPr lang="en-US" sz="1200" dirty="0"/>
          </a:p>
        </p:txBody>
      </p:sp>
      <p:sp>
        <p:nvSpPr>
          <p:cNvPr id="20" name="Shape 16"/>
          <p:cNvSpPr/>
          <p:nvPr/>
        </p:nvSpPr>
        <p:spPr>
          <a:xfrm>
            <a:off x="8191195" y="3279953"/>
            <a:ext cx="1714500" cy="418795"/>
          </a:xfrm>
          <a:prstGeom prst="roundRect">
            <a:avLst>
              <a:gd name="adj" fmla="val 218341"/>
            </a:avLst>
          </a:prstGeom>
          <a:solidFill>
            <a:srgbClr val="0D47A1"/>
          </a:solidFill>
          <a:ln/>
          <a:effectLst>
            <a:outerShdw sx="100000" sy="100000" kx="0" ky="0" algn="bl" rotWithShape="0" blurRad="101600" dist="38100" dir="5400000">
              <a:srgbClr val="0d47a1">
                <a:alpha val="30000"/>
              </a:srgbClr>
            </a:outerShdw>
          </a:effectLst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rcRect l="-1648" r="-1648" t="0" b="0"/>
          <a:stretch/>
        </p:blipFill>
        <p:spPr>
          <a:xfrm>
            <a:off x="8658454" y="3394253"/>
            <a:ext cx="171907" cy="190195"/>
          </a:xfrm>
          <a:prstGeom prst="rect">
            <a:avLst/>
          </a:prstGeom>
        </p:spPr>
      </p:pic>
      <p:sp>
        <p:nvSpPr>
          <p:cNvPr id="22" name="Text 17"/>
          <p:cNvSpPr txBox="1"/>
          <p:nvPr/>
        </p:nvSpPr>
        <p:spPr>
          <a:xfrm>
            <a:off x="8829446" y="3375965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一鍵保存</a:t>
            </a:r>
            <a:endParaRPr lang="en-US" sz="1200" dirty="0"/>
          </a:p>
        </p:txBody>
      </p:sp>
      <p:sp>
        <p:nvSpPr>
          <p:cNvPr id="23" name="Text 18"/>
          <p:cNvSpPr txBox="1"/>
          <p:nvPr/>
        </p:nvSpPr>
        <p:spPr>
          <a:xfrm>
            <a:off x="7808976" y="388985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傳統剪輯</a:t>
            </a:r>
            <a:endParaRPr lang="en-US" sz="1200" dirty="0"/>
          </a:p>
        </p:txBody>
      </p:sp>
      <p:sp>
        <p:nvSpPr>
          <p:cNvPr id="24" name="Text 19"/>
          <p:cNvSpPr txBox="1"/>
          <p:nvPr/>
        </p:nvSpPr>
        <p:spPr>
          <a:xfrm>
            <a:off x="9678924" y="388985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高光一刻</a:t>
            </a:r>
            <a:endParaRPr lang="en-US" sz="1200" dirty="0"/>
          </a:p>
        </p:txBody>
      </p:sp>
      <p:sp>
        <p:nvSpPr>
          <p:cNvPr id="25" name="Text 20"/>
          <p:cNvSpPr txBox="1"/>
          <p:nvPr/>
        </p:nvSpPr>
        <p:spPr>
          <a:xfrm>
            <a:off x="7701991" y="4166006"/>
            <a:ext cx="1000354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2-3小時</a:t>
            </a:r>
            <a:endParaRPr lang="en-US" sz="1800" dirty="0"/>
          </a:p>
        </p:txBody>
      </p:sp>
      <p:sp>
        <p:nvSpPr>
          <p:cNvPr id="26" name="Text 21"/>
          <p:cNvSpPr txBox="1"/>
          <p:nvPr/>
        </p:nvSpPr>
        <p:spPr>
          <a:xfrm>
            <a:off x="9686239" y="4166006"/>
            <a:ext cx="771754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2-3秒</a:t>
            </a:r>
            <a:endParaRPr lang="en-US" sz="1800" dirty="0"/>
          </a:p>
        </p:txBody>
      </p:sp>
      <p:sp>
        <p:nvSpPr>
          <p:cNvPr id="27" name="Text 22"/>
          <p:cNvSpPr txBox="1"/>
          <p:nvPr/>
        </p:nvSpPr>
        <p:spPr>
          <a:xfrm>
            <a:off x="8987638" y="6467551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21/40</a:t>
            </a:r>
            <a:endParaRPr lang="en-US" sz="1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72983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高光一刻: 技術實現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43342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自動捕捉最精彩的訓練瞬間，一鍵保存，省時高效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6629400" cy="4600346"/>
          </a:xfrm>
          <a:prstGeom prst="roundRect">
            <a:avLst>
              <a:gd name="adj" fmla="val 41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1500" y="1888236"/>
            <a:ext cx="171907" cy="171907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819302" y="1837944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高光時刻捕捉流程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1500" y="4533595"/>
            <a:ext cx="6248095" cy="1524305"/>
          </a:xfrm>
          <a:prstGeom prst="roundRect">
            <a:avLst>
              <a:gd name="adj" fmla="val 2999"/>
            </a:avLst>
          </a:prstGeom>
          <a:solidFill>
            <a:srgbClr val="1E88E5">
              <a:alpha val="5000"/>
            </a:srgbClr>
          </a:solidFill>
          <a:ln/>
        </p:spPr>
      </p:sp>
      <p:sp>
        <p:nvSpPr>
          <p:cNvPr id="9" name="Text 6"/>
          <p:cNvSpPr txBox="1"/>
          <p:nvPr/>
        </p:nvSpPr>
        <p:spPr>
          <a:xfrm>
            <a:off x="714146" y="4677156"/>
            <a:ext cx="6885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視頻規格</a:t>
            </a:r>
            <a:endParaRPr lang="en-US" sz="1100" dirty="0"/>
          </a:p>
        </p:txBody>
      </p:sp>
      <p:sp>
        <p:nvSpPr>
          <p:cNvPr id="10" name="Text 7"/>
          <p:cNvSpPr txBox="1"/>
          <p:nvPr/>
        </p:nvSpPr>
        <p:spPr>
          <a:xfrm>
            <a:off x="714146" y="4986223"/>
            <a:ext cx="6885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緩衝容量</a:t>
            </a:r>
            <a:endParaRPr lang="en-US" sz="1100" dirty="0"/>
          </a:p>
        </p:txBody>
      </p:sp>
      <p:sp>
        <p:nvSpPr>
          <p:cNvPr id="11" name="Text 8"/>
          <p:cNvSpPr txBox="1"/>
          <p:nvPr/>
        </p:nvSpPr>
        <p:spPr>
          <a:xfrm>
            <a:off x="714146" y="5296205"/>
            <a:ext cx="6885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觸發方式</a:t>
            </a:r>
            <a:endParaRPr lang="en-US" sz="1100" dirty="0"/>
          </a:p>
        </p:txBody>
      </p:sp>
      <p:sp>
        <p:nvSpPr>
          <p:cNvPr id="12" name="Text 9"/>
          <p:cNvSpPr txBox="1"/>
          <p:nvPr/>
        </p:nvSpPr>
        <p:spPr>
          <a:xfrm>
            <a:off x="714146" y="5605272"/>
            <a:ext cx="6885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覆蓋延遲</a:t>
            </a:r>
            <a:endParaRPr lang="en-US" sz="1100" dirty="0"/>
          </a:p>
        </p:txBody>
      </p:sp>
      <p:sp>
        <p:nvSpPr>
          <p:cNvPr id="13" name="Text 10"/>
          <p:cNvSpPr txBox="1"/>
          <p:nvPr/>
        </p:nvSpPr>
        <p:spPr>
          <a:xfrm>
            <a:off x="1857146" y="4677156"/>
            <a:ext cx="17748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720p高清 / 30fps流暢幀率</a:t>
            </a:r>
            <a:endParaRPr lang="en-US" sz="1100" dirty="0"/>
          </a:p>
        </p:txBody>
      </p:sp>
      <p:sp>
        <p:nvSpPr>
          <p:cNvPr id="14" name="Text 11"/>
          <p:cNvSpPr txBox="1"/>
          <p:nvPr/>
        </p:nvSpPr>
        <p:spPr>
          <a:xfrm>
            <a:off x="1857146" y="4986223"/>
            <a:ext cx="235549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3分鐘循環，約150-300MB內存佔用</a:t>
            </a:r>
            <a:endParaRPr lang="en-US" sz="1100" dirty="0"/>
          </a:p>
        </p:txBody>
      </p:sp>
      <p:sp>
        <p:nvSpPr>
          <p:cNvPr id="15" name="Text 12"/>
          <p:cNvSpPr txBox="1"/>
          <p:nvPr/>
        </p:nvSpPr>
        <p:spPr>
          <a:xfrm>
            <a:off x="1857146" y="5296205"/>
            <a:ext cx="30321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拍柄物理按鈕（即時）/ App遙控（遠程操作）</a:t>
            </a:r>
            <a:endParaRPr lang="en-US" sz="1100" dirty="0"/>
          </a:p>
        </p:txBody>
      </p:sp>
      <p:sp>
        <p:nvSpPr>
          <p:cNvPr id="16" name="Text 13"/>
          <p:cNvSpPr txBox="1"/>
          <p:nvPr/>
        </p:nvSpPr>
        <p:spPr>
          <a:xfrm>
            <a:off x="1857146" y="5605272"/>
            <a:ext cx="26892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觸發至保存執行 &lt; 100ms，確保精準捕捉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7467905" y="1647749"/>
            <a:ext cx="4343400" cy="76169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7467905" y="1647749"/>
            <a:ext cx="47549" cy="761695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19" name="Shape 16"/>
          <p:cNvSpPr/>
          <p:nvPr/>
        </p:nvSpPr>
        <p:spPr>
          <a:xfrm>
            <a:off x="7467905" y="2553005"/>
            <a:ext cx="4343400" cy="76169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0" name="Shape 17"/>
          <p:cNvSpPr/>
          <p:nvPr/>
        </p:nvSpPr>
        <p:spPr>
          <a:xfrm>
            <a:off x="7467905" y="2553005"/>
            <a:ext cx="47549" cy="76169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21" name="Shape 18"/>
          <p:cNvSpPr/>
          <p:nvPr/>
        </p:nvSpPr>
        <p:spPr>
          <a:xfrm>
            <a:off x="7467905" y="4362602"/>
            <a:ext cx="4343400" cy="76169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2" name="Shape 19"/>
          <p:cNvSpPr/>
          <p:nvPr/>
        </p:nvSpPr>
        <p:spPr>
          <a:xfrm>
            <a:off x="7467905" y="4362602"/>
            <a:ext cx="47549" cy="76169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23" name="Shape 20"/>
          <p:cNvSpPr/>
          <p:nvPr/>
        </p:nvSpPr>
        <p:spPr>
          <a:xfrm>
            <a:off x="7467905" y="5266944"/>
            <a:ext cx="4343400" cy="76169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4" name="Shape 21"/>
          <p:cNvSpPr/>
          <p:nvPr/>
        </p:nvSpPr>
        <p:spPr>
          <a:xfrm>
            <a:off x="7467905" y="5266944"/>
            <a:ext cx="47549" cy="761695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25" name="Shape 22"/>
          <p:cNvSpPr/>
          <p:nvPr/>
        </p:nvSpPr>
        <p:spPr>
          <a:xfrm>
            <a:off x="7658100" y="1790395"/>
            <a:ext cx="476402" cy="476402"/>
          </a:xfrm>
          <a:prstGeom prst="ellipse">
            <a:avLst/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rcRect l="-1648" r="-1648" t="0" b="0"/>
          <a:stretch/>
        </p:blipFill>
        <p:spPr>
          <a:xfrm>
            <a:off x="7810805" y="1933956"/>
            <a:ext cx="171907" cy="190195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>
            <a:off x="7467905" y="3457346"/>
            <a:ext cx="4343400" cy="76169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8" name="Shape 24"/>
          <p:cNvSpPr/>
          <p:nvPr/>
        </p:nvSpPr>
        <p:spPr>
          <a:xfrm>
            <a:off x="7467905" y="3457346"/>
            <a:ext cx="47549" cy="76169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29" name="Shape 25"/>
          <p:cNvSpPr/>
          <p:nvPr/>
        </p:nvSpPr>
        <p:spPr>
          <a:xfrm>
            <a:off x="7658100" y="2695651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30" name="Shape 26"/>
          <p:cNvSpPr/>
          <p:nvPr/>
        </p:nvSpPr>
        <p:spPr>
          <a:xfrm>
            <a:off x="7658100" y="3600907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31" name="Shape 27"/>
          <p:cNvSpPr/>
          <p:nvPr/>
        </p:nvSpPr>
        <p:spPr>
          <a:xfrm>
            <a:off x="7658100" y="4505249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32" name="Shape 28"/>
          <p:cNvSpPr/>
          <p:nvPr/>
        </p:nvSpPr>
        <p:spPr>
          <a:xfrm>
            <a:off x="7658100" y="5410505"/>
            <a:ext cx="476402" cy="476402"/>
          </a:xfrm>
          <a:prstGeom prst="ellipse">
            <a:avLst/>
          </a:prstGeom>
          <a:solidFill>
            <a:srgbClr val="C62828">
              <a:alpha val="10000"/>
            </a:srgbClr>
          </a:solidFill>
          <a:ln/>
        </p:spPr>
      </p:sp>
      <p:sp>
        <p:nvSpPr>
          <p:cNvPr id="33" name="Text 29"/>
          <p:cNvSpPr txBox="1"/>
          <p:nvPr/>
        </p:nvSpPr>
        <p:spPr>
          <a:xfrm>
            <a:off x="8277149" y="1790395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極速響應</a:t>
            </a:r>
            <a:endParaRPr lang="en-US" sz="1200" dirty="0"/>
          </a:p>
        </p:txBody>
      </p:sp>
      <p:sp>
        <p:nvSpPr>
          <p:cNvPr id="34" name="Text 30"/>
          <p:cNvSpPr txBox="1"/>
          <p:nvPr/>
        </p:nvSpPr>
        <p:spPr>
          <a:xfrm>
            <a:off x="8277149" y="2695651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智能內存管理</a:t>
            </a:r>
            <a:endParaRPr lang="en-US" sz="1200" dirty="0"/>
          </a:p>
        </p:txBody>
      </p:sp>
      <p:sp>
        <p:nvSpPr>
          <p:cNvPr id="35" name="Text 31"/>
          <p:cNvSpPr txBox="1"/>
          <p:nvPr/>
        </p:nvSpPr>
        <p:spPr>
          <a:xfrm>
            <a:off x="8277149" y="2066544"/>
            <a:ext cx="3044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觸發至執行延遲低於100ms，確保捕捉到精確時刻</a:t>
            </a:r>
            <a:endParaRPr lang="en-US" sz="1000" dirty="0"/>
          </a:p>
        </p:txBody>
      </p:sp>
      <p:pic>
        <p:nvPicPr>
          <p:cNvPr id="36" name="Image 2" descr="preencoded.png">    </p:cNvPr>
          <p:cNvPicPr>
            <a:picLocks noChangeAspect="1"/>
          </p:cNvPicPr>
          <p:nvPr/>
        </p:nvPicPr>
        <p:blipFill>
          <a:blip r:embed="rId3"/>
          <a:srcRect l="-1282" r="-1282" t="0" b="0"/>
          <a:stretch/>
        </p:blipFill>
        <p:spPr>
          <a:xfrm>
            <a:off x="7787030" y="2838298"/>
            <a:ext cx="219456" cy="190195"/>
          </a:xfrm>
          <a:prstGeom prst="rect">
            <a:avLst/>
          </a:prstGeom>
        </p:spPr>
      </p:pic>
      <p:sp>
        <p:nvSpPr>
          <p:cNvPr id="37" name="Text 32"/>
          <p:cNvSpPr txBox="1"/>
          <p:nvPr/>
        </p:nvSpPr>
        <p:spPr>
          <a:xfrm>
            <a:off x="8277149" y="2971800"/>
            <a:ext cx="28529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僅保存循環緩衝最近3分鐘，節省90%存儲空間</a:t>
            </a:r>
            <a:endParaRPr lang="en-US" sz="1000" dirty="0"/>
          </a:p>
        </p:txBody>
      </p:sp>
      <p:pic>
        <p:nvPicPr>
          <p:cNvPr id="3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824521" y="3743554"/>
            <a:ext cx="142646" cy="190195"/>
          </a:xfrm>
          <a:prstGeom prst="rect">
            <a:avLst/>
          </a:prstGeom>
        </p:spPr>
      </p:pic>
      <p:sp>
        <p:nvSpPr>
          <p:cNvPr id="39" name="Text 33"/>
          <p:cNvSpPr txBox="1"/>
          <p:nvPr/>
        </p:nvSpPr>
        <p:spPr>
          <a:xfrm>
            <a:off x="8277149" y="3600907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雙重觸發方式</a:t>
            </a:r>
            <a:endParaRPr lang="en-US" sz="1200" dirty="0"/>
          </a:p>
        </p:txBody>
      </p:sp>
      <p:sp>
        <p:nvSpPr>
          <p:cNvPr id="40" name="Text 34"/>
          <p:cNvSpPr txBox="1"/>
          <p:nvPr/>
        </p:nvSpPr>
        <p:spPr>
          <a:xfrm>
            <a:off x="8277149" y="4505249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快速保存</a:t>
            </a:r>
            <a:endParaRPr lang="en-US" sz="1200" dirty="0"/>
          </a:p>
        </p:txBody>
      </p:sp>
      <p:sp>
        <p:nvSpPr>
          <p:cNvPr id="41" name="Text 35"/>
          <p:cNvSpPr txBox="1"/>
          <p:nvPr/>
        </p:nvSpPr>
        <p:spPr>
          <a:xfrm>
            <a:off x="8277149" y="3877056"/>
            <a:ext cx="30147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拍柄實體按鈕 + 手機App遙控，靈活應對各種情境</a:t>
            </a:r>
            <a:endParaRPr lang="en-US" sz="1000" dirty="0"/>
          </a:p>
        </p:txBody>
      </p:sp>
      <p:pic>
        <p:nvPicPr>
          <p:cNvPr id="4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800746" y="4647895"/>
            <a:ext cx="190195" cy="190195"/>
          </a:xfrm>
          <a:prstGeom prst="rect">
            <a:avLst/>
          </a:prstGeom>
        </p:spPr>
      </p:pic>
      <p:sp>
        <p:nvSpPr>
          <p:cNvPr id="43" name="Text 36"/>
          <p:cNvSpPr txBox="1"/>
          <p:nvPr/>
        </p:nvSpPr>
        <p:spPr>
          <a:xfrm>
            <a:off x="8277149" y="4781398"/>
            <a:ext cx="23006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2-3秒內完成處理，即時回看精彩片段</a:t>
            </a:r>
            <a:endParaRPr lang="en-US" sz="1000" dirty="0"/>
          </a:p>
        </p:txBody>
      </p:sp>
      <p:pic>
        <p:nvPicPr>
          <p:cNvPr id="44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800746" y="5553151"/>
            <a:ext cx="190195" cy="190195"/>
          </a:xfrm>
          <a:prstGeom prst="rect">
            <a:avLst/>
          </a:prstGeom>
        </p:spPr>
      </p:pic>
      <p:sp>
        <p:nvSpPr>
          <p:cNvPr id="45" name="Text 37"/>
          <p:cNvSpPr txBox="1"/>
          <p:nvPr/>
        </p:nvSpPr>
        <p:spPr>
          <a:xfrm>
            <a:off x="8277149" y="5410505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時間節省</a:t>
            </a:r>
            <a:endParaRPr lang="en-US" sz="1200" dirty="0"/>
          </a:p>
        </p:txBody>
      </p:sp>
      <p:sp>
        <p:nvSpPr>
          <p:cNvPr id="46" name="Text 38"/>
          <p:cNvSpPr txBox="1"/>
          <p:nvPr/>
        </p:nvSpPr>
        <p:spPr>
          <a:xfrm>
            <a:off x="8277149" y="5686654"/>
            <a:ext cx="29105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無需剪輯處理，相較傳統視頻剪輯節省95%時間</a:t>
            </a:r>
            <a:endParaRPr lang="en-US" sz="1000" dirty="0"/>
          </a:p>
        </p:txBody>
      </p:sp>
      <p:sp>
        <p:nvSpPr>
          <p:cNvPr id="47" name="Text 39"/>
          <p:cNvSpPr txBox="1"/>
          <p:nvPr/>
        </p:nvSpPr>
        <p:spPr>
          <a:xfrm>
            <a:off x="8987638" y="6467551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22/40</a:t>
            </a:r>
            <a:endParaRPr lang="en-US" sz="1000" dirty="0"/>
          </a:p>
        </p:txBody>
      </p:sp>
      <p:sp>
        <p:nvSpPr>
          <p:cNvPr id="48" name="Shape 40"/>
          <p:cNvSpPr/>
          <p:nvPr/>
        </p:nvSpPr>
        <p:spPr>
          <a:xfrm>
            <a:off x="1508760" y="2857500"/>
            <a:ext cx="4381805" cy="38405"/>
          </a:xfrm>
          <a:prstGeom prst="roundRect">
            <a:avLst>
              <a:gd name="adj" fmla="val 1190470"/>
            </a:avLst>
          </a:prstGeom>
          <a:solidFill>
            <a:srgbClr val="E0E0E0"/>
          </a:solidFill>
          <a:ln/>
        </p:spPr>
      </p:sp>
      <p:sp>
        <p:nvSpPr>
          <p:cNvPr id="49" name="Shape 41"/>
          <p:cNvSpPr/>
          <p:nvPr/>
        </p:nvSpPr>
        <p:spPr>
          <a:xfrm>
            <a:off x="972007" y="2476195"/>
            <a:ext cx="761695" cy="7616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47A1"/>
            </a:solidFill>
            <a:prstDash val="solid"/>
          </a:ln>
          <a:effectLst>
            <a:outerShdw sx="100000" sy="100000" kx="0" ky="0" algn="bl" rotWithShape="0" blurRad="101600" dist="38100" dir="5400000">
              <a:srgbClr val="000000">
                <a:alpha val="10000"/>
              </a:srgbClr>
            </a:outerShdw>
          </a:effectLst>
        </p:spPr>
      </p:sp>
      <p:pic>
        <p:nvPicPr>
          <p:cNvPr id="50" name="Image 6" descr="preencoded.png">    </p:cNvPr>
          <p:cNvPicPr>
            <a:picLocks noChangeAspect="1"/>
          </p:cNvPicPr>
          <p:nvPr/>
        </p:nvPicPr>
        <p:blipFill>
          <a:blip r:embed="rId7"/>
          <a:srcRect l="-50" r="-50" t="0" b="0"/>
          <a:stretch/>
        </p:blipFill>
        <p:spPr>
          <a:xfrm>
            <a:off x="1181405" y="2704795"/>
            <a:ext cx="342900" cy="304495"/>
          </a:xfrm>
          <a:prstGeom prst="rect">
            <a:avLst/>
          </a:prstGeom>
        </p:spPr>
      </p:pic>
      <p:sp>
        <p:nvSpPr>
          <p:cNvPr id="51" name="Text 42"/>
          <p:cNvSpPr txBox="1"/>
          <p:nvPr/>
        </p:nvSpPr>
        <p:spPr>
          <a:xfrm>
            <a:off x="1047902" y="33814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循環錄製</a:t>
            </a:r>
            <a:endParaRPr lang="en-US" sz="1200" dirty="0"/>
          </a:p>
        </p:txBody>
      </p:sp>
      <p:sp>
        <p:nvSpPr>
          <p:cNvPr id="52" name="Text 43"/>
          <p:cNvSpPr txBox="1"/>
          <p:nvPr/>
        </p:nvSpPr>
        <p:spPr>
          <a:xfrm>
            <a:off x="715061" y="3657600"/>
            <a:ext cx="137708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持續緩存最近3分鐘訓練畫面</a:t>
            </a:r>
            <a:endParaRPr lang="en-US" sz="1000" dirty="0"/>
          </a:p>
        </p:txBody>
      </p:sp>
      <p:sp>
        <p:nvSpPr>
          <p:cNvPr id="53" name="Shape 44"/>
          <p:cNvSpPr/>
          <p:nvPr/>
        </p:nvSpPr>
        <p:spPr>
          <a:xfrm>
            <a:off x="2533802" y="2476195"/>
            <a:ext cx="761695" cy="7616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1E88E5"/>
            </a:solidFill>
            <a:prstDash val="solid"/>
          </a:ln>
          <a:effectLst>
            <a:outerShdw sx="100000" sy="100000" kx="0" ky="0" algn="bl" rotWithShape="0" blurRad="101600" dist="38100" dir="5400000">
              <a:srgbClr val="000000">
                <a:alpha val="10000"/>
              </a:srgbClr>
            </a:outerShdw>
          </a:effectLst>
        </p:spPr>
      </p:sp>
      <p:pic>
        <p:nvPicPr>
          <p:cNvPr id="54" name="Image 7" descr="preencoded.png">    </p:cNvPr>
          <p:cNvPicPr>
            <a:picLocks noChangeAspect="1"/>
          </p:cNvPicPr>
          <p:nvPr/>
        </p:nvPicPr>
        <p:blipFill>
          <a:blip r:embed="rId8"/>
          <a:srcRect l="-107" r="-107" t="0" b="0"/>
          <a:stretch/>
        </p:blipFill>
        <p:spPr>
          <a:xfrm>
            <a:off x="2781605" y="2704795"/>
            <a:ext cx="267005" cy="304495"/>
          </a:xfrm>
          <a:prstGeom prst="rect">
            <a:avLst/>
          </a:prstGeom>
        </p:spPr>
      </p:pic>
      <p:sp>
        <p:nvSpPr>
          <p:cNvPr id="55" name="Text 45"/>
          <p:cNvSpPr txBox="1"/>
          <p:nvPr/>
        </p:nvSpPr>
        <p:spPr>
          <a:xfrm>
            <a:off x="2609698" y="33814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觸發保存</a:t>
            </a:r>
            <a:endParaRPr lang="en-US" sz="1200" dirty="0"/>
          </a:p>
        </p:txBody>
      </p:sp>
      <p:sp>
        <p:nvSpPr>
          <p:cNvPr id="56" name="Text 46"/>
          <p:cNvSpPr txBox="1"/>
          <p:nvPr/>
        </p:nvSpPr>
        <p:spPr>
          <a:xfrm>
            <a:off x="2257654" y="3657600"/>
            <a:ext cx="14145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物理按鈕或App遙控觸發</a:t>
            </a:r>
            <a:endParaRPr lang="en-US" sz="1000" dirty="0"/>
          </a:p>
        </p:txBody>
      </p:sp>
      <p:sp>
        <p:nvSpPr>
          <p:cNvPr id="57" name="Shape 47"/>
          <p:cNvSpPr/>
          <p:nvPr/>
        </p:nvSpPr>
        <p:spPr>
          <a:xfrm>
            <a:off x="4095598" y="2476195"/>
            <a:ext cx="761695" cy="7616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E53935"/>
            </a:solidFill>
            <a:prstDash val="solid"/>
          </a:ln>
          <a:effectLst>
            <a:outerShdw sx="100000" sy="100000" kx="0" ky="0" algn="bl" rotWithShape="0" blurRad="101600" dist="38100" dir="5400000">
              <a:srgbClr val="000000">
                <a:alpha val="10000"/>
              </a:srgbClr>
            </a:outerShdw>
          </a:effectLst>
        </p:spPr>
      </p:sp>
      <p:pic>
        <p:nvPicPr>
          <p:cNvPr id="58" name="Image 8" descr="preencoded.png">    </p:cNvPr>
          <p:cNvPicPr>
            <a:picLocks noChangeAspect="1"/>
          </p:cNvPicPr>
          <p:nvPr/>
        </p:nvPicPr>
        <p:blipFill>
          <a:blip r:embed="rId9"/>
          <a:srcRect l="-107" r="-107" t="0" b="0"/>
          <a:stretch/>
        </p:blipFill>
        <p:spPr>
          <a:xfrm>
            <a:off x="4343400" y="2704795"/>
            <a:ext cx="267005" cy="304495"/>
          </a:xfrm>
          <a:prstGeom prst="rect">
            <a:avLst/>
          </a:prstGeom>
        </p:spPr>
      </p:pic>
      <p:sp>
        <p:nvSpPr>
          <p:cNvPr id="59" name="Text 48"/>
          <p:cNvSpPr txBox="1"/>
          <p:nvPr/>
        </p:nvSpPr>
        <p:spPr>
          <a:xfrm>
            <a:off x="4171493" y="33814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快速保存</a:t>
            </a:r>
            <a:endParaRPr lang="en-US" sz="1200" dirty="0"/>
          </a:p>
        </p:txBody>
      </p:sp>
      <p:sp>
        <p:nvSpPr>
          <p:cNvPr id="60" name="Text 49"/>
          <p:cNvSpPr txBox="1"/>
          <p:nvPr/>
        </p:nvSpPr>
        <p:spPr>
          <a:xfrm>
            <a:off x="3979469" y="3657600"/>
            <a:ext cx="11009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2-3秒內完成處理</a:t>
            </a:r>
            <a:endParaRPr lang="en-US" sz="1000" dirty="0"/>
          </a:p>
        </p:txBody>
      </p:sp>
      <p:sp>
        <p:nvSpPr>
          <p:cNvPr id="61" name="Shape 50"/>
          <p:cNvSpPr/>
          <p:nvPr/>
        </p:nvSpPr>
        <p:spPr>
          <a:xfrm>
            <a:off x="5658307" y="2476195"/>
            <a:ext cx="761695" cy="7616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C62828"/>
            </a:solidFill>
            <a:prstDash val="solid"/>
          </a:ln>
          <a:effectLst>
            <a:outerShdw sx="100000" sy="100000" kx="0" ky="0" algn="bl" rotWithShape="0" blurRad="101600" dist="38100" dir="5400000">
              <a:srgbClr val="000000">
                <a:alpha val="10000"/>
              </a:srgbClr>
            </a:outerShdw>
          </a:effectLst>
        </p:spPr>
      </p:sp>
      <p:pic>
        <p:nvPicPr>
          <p:cNvPr id="62" name="Image 9" descr="preencoded.png">    </p:cNvPr>
          <p:cNvPicPr>
            <a:picLocks noChangeAspect="1"/>
          </p:cNvPicPr>
          <p:nvPr/>
        </p:nvPicPr>
        <p:blipFill>
          <a:blip r:embed="rId10"/>
          <a:srcRect l="-50" r="-50" t="0" b="0"/>
          <a:stretch/>
        </p:blipFill>
        <p:spPr>
          <a:xfrm>
            <a:off x="5867705" y="2704795"/>
            <a:ext cx="342900" cy="304495"/>
          </a:xfrm>
          <a:prstGeom prst="rect">
            <a:avLst/>
          </a:prstGeom>
        </p:spPr>
      </p:pic>
      <p:sp>
        <p:nvSpPr>
          <p:cNvPr id="63" name="Text 51"/>
          <p:cNvSpPr txBox="1"/>
          <p:nvPr/>
        </p:nvSpPr>
        <p:spPr>
          <a:xfrm>
            <a:off x="5734202" y="33814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相簿存儲</a:t>
            </a:r>
            <a:endParaRPr lang="en-US" sz="1200" dirty="0"/>
          </a:p>
        </p:txBody>
      </p:sp>
      <p:sp>
        <p:nvSpPr>
          <p:cNvPr id="64" name="Text 52"/>
          <p:cNvSpPr txBox="1"/>
          <p:nvPr/>
        </p:nvSpPr>
        <p:spPr>
          <a:xfrm>
            <a:off x="5438851" y="3657600"/>
            <a:ext cx="13002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直接添加到訓練相簿</a:t>
            </a:r>
            <a:endParaRPr lang="en-US" sz="1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03804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452993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高光一刻: 用戶價值量化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39529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一鍵保存精彩片段，節省編輯時間與存儲空間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36576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305" y="1647749"/>
            <a:ext cx="3657600" cy="38405"/>
          </a:xfrm>
          <a:prstGeom prst="rect">
            <a:avLst/>
          </a:prstGeom>
          <a:solidFill>
            <a:srgbClr val="E53935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038198" y="1986077"/>
            <a:ext cx="342900" cy="3429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4267505" y="1647749"/>
            <a:ext cx="36576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4267505" y="1647749"/>
            <a:ext cx="3657600" cy="38405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10" name="Text 7"/>
          <p:cNvSpPr txBox="1"/>
          <p:nvPr/>
        </p:nvSpPr>
        <p:spPr>
          <a:xfrm>
            <a:off x="1781251" y="2542946"/>
            <a:ext cx="11676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95%</a:t>
            </a:r>
            <a:endParaRPr lang="en-US" sz="3100" dirty="0"/>
          </a:p>
        </p:txBody>
      </p:sp>
      <p:sp>
        <p:nvSpPr>
          <p:cNvPr id="11" name="Text 8"/>
          <p:cNvSpPr txBox="1"/>
          <p:nvPr/>
        </p:nvSpPr>
        <p:spPr>
          <a:xfrm>
            <a:off x="5667451" y="2542946"/>
            <a:ext cx="11676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90%</a:t>
            </a:r>
            <a:endParaRPr lang="en-US" sz="3100" dirty="0"/>
          </a:p>
        </p:txBody>
      </p:sp>
      <p:sp>
        <p:nvSpPr>
          <p:cNvPr id="12" name="Text 9"/>
          <p:cNvSpPr txBox="1"/>
          <p:nvPr/>
        </p:nvSpPr>
        <p:spPr>
          <a:xfrm>
            <a:off x="1752905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編輯時間節省</a:t>
            </a:r>
            <a:endParaRPr lang="en-US" sz="12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-743" r="-743" t="0" b="0"/>
          <a:stretch/>
        </p:blipFill>
        <p:spPr>
          <a:xfrm>
            <a:off x="5943600" y="1986077"/>
            <a:ext cx="304495" cy="34290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8153705" y="1647749"/>
            <a:ext cx="36576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8153705" y="1647749"/>
            <a:ext cx="36576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6" name="Text 12"/>
          <p:cNvSpPr txBox="1"/>
          <p:nvPr/>
        </p:nvSpPr>
        <p:spPr>
          <a:xfrm>
            <a:off x="5639105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存儲空間節省</a:t>
            </a:r>
            <a:endParaRPr lang="en-US" sz="12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rcRect l="-743" r="-743" t="0" b="0"/>
          <a:stretch/>
        </p:blipFill>
        <p:spPr>
          <a:xfrm>
            <a:off x="9829800" y="1986077"/>
            <a:ext cx="304495" cy="342900"/>
          </a:xfrm>
          <a:prstGeom prst="rect">
            <a:avLst/>
          </a:prstGeom>
        </p:spPr>
      </p:pic>
      <p:sp>
        <p:nvSpPr>
          <p:cNvPr id="18" name="Text 13"/>
          <p:cNvSpPr txBox="1"/>
          <p:nvPr/>
        </p:nvSpPr>
        <p:spPr>
          <a:xfrm>
            <a:off x="9472270" y="2542946"/>
            <a:ext cx="132953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2-3秒</a:t>
            </a:r>
            <a:endParaRPr lang="en-US" sz="3100" dirty="0"/>
          </a:p>
        </p:txBody>
      </p:sp>
      <p:sp>
        <p:nvSpPr>
          <p:cNvPr id="19" name="Text 14"/>
          <p:cNvSpPr txBox="1"/>
          <p:nvPr/>
        </p:nvSpPr>
        <p:spPr>
          <a:xfrm>
            <a:off x="9525305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分享完成時間</a:t>
            </a:r>
            <a:endParaRPr lang="en-US" sz="1200" dirty="0"/>
          </a:p>
        </p:txBody>
      </p:sp>
      <p:sp>
        <p:nvSpPr>
          <p:cNvPr id="20" name="Shape 15"/>
          <p:cNvSpPr/>
          <p:nvPr/>
        </p:nvSpPr>
        <p:spPr>
          <a:xfrm>
            <a:off x="381305" y="4028846"/>
            <a:ext cx="11430000" cy="65970302"/>
          </a:xfrm>
          <a:prstGeom prst="roundRect">
            <a:avLst>
              <a:gd name="adj" fmla="val 6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1" name="Text 16"/>
          <p:cNvSpPr txBox="1"/>
          <p:nvPr/>
        </p:nvSpPr>
        <p:spPr>
          <a:xfrm>
            <a:off x="4892954" y="4219956"/>
            <a:ext cx="2539289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傳統方法 vs 高光一刻: 體驗對比</a:t>
            </a:r>
            <a:endParaRPr lang="en-US" sz="130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2" b="-2"/>
          <a:stretch/>
        </p:blipFill>
        <p:spPr>
          <a:xfrm>
            <a:off x="571500" y="4619549"/>
            <a:ext cx="11048695" cy="65189405"/>
          </a:xfrm>
          <a:prstGeom prst="rect">
            <a:avLst/>
          </a:prstGeom>
        </p:spPr>
      </p:pic>
      <p:sp>
        <p:nvSpPr>
          <p:cNvPr id="23" name="Text 17"/>
          <p:cNvSpPr txBox="1"/>
          <p:nvPr/>
        </p:nvSpPr>
        <p:spPr>
          <a:xfrm>
            <a:off x="8987638" y="69990005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23/40</a:t>
            </a:r>
            <a:endParaRPr lang="en-US"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106299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6758330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Galaxy Watch整合: 生理數據×訓練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56674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結合手錶生理監測與球拍動作數據，提供全面訓練分析與健康管理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1976018" y="3709721"/>
            <a:ext cx="2381098" cy="2381098"/>
          </a:xfrm>
          <a:prstGeom prst="ellipse">
            <a:avLst/>
          </a:prstGeom>
          <a:solidFill>
            <a:srgbClr val="000000"/>
          </a:solidFill>
          <a:ln/>
          <a:effectLst>
            <a:outerShdw sx="100000" sy="100000" kx="0" ky="0" algn="bl" rotWithShape="0" blurRad="381000" dist="127000" dir="2700000">
              <a:srgbClr val="000000">
                <a:alpha val="3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2090318" y="3824021"/>
            <a:ext cx="2152498" cy="2152498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7" name="Text 5"/>
          <p:cNvSpPr txBox="1"/>
          <p:nvPr/>
        </p:nvSpPr>
        <p:spPr>
          <a:xfrm>
            <a:off x="2862072" y="411022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訓練狀態</a:t>
            </a:r>
            <a:endParaRPr lang="en-US" sz="12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749601" y="4576572"/>
            <a:ext cx="228600" cy="228600"/>
          </a:xfrm>
          <a:prstGeom prst="rect">
            <a:avLst/>
          </a:prstGeom>
        </p:spPr>
      </p:pic>
      <p:sp>
        <p:nvSpPr>
          <p:cNvPr id="9" name="Text 6"/>
          <p:cNvSpPr txBox="1"/>
          <p:nvPr/>
        </p:nvSpPr>
        <p:spPr>
          <a:xfrm>
            <a:off x="2978201" y="4443070"/>
            <a:ext cx="866851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128</a:t>
            </a:r>
            <a:endParaRPr lang="en-US" sz="2700" dirty="0"/>
          </a:p>
        </p:txBody>
      </p:sp>
      <p:sp>
        <p:nvSpPr>
          <p:cNvPr id="10" name="Text 7"/>
          <p:cNvSpPr txBox="1"/>
          <p:nvPr/>
        </p:nvSpPr>
        <p:spPr>
          <a:xfrm>
            <a:off x="2916022" y="4947818"/>
            <a:ext cx="5907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心跳/分鐘</a:t>
            </a:r>
            <a:endParaRPr lang="en-US" sz="900" dirty="0"/>
          </a:p>
        </p:txBody>
      </p:sp>
      <p:sp>
        <p:nvSpPr>
          <p:cNvPr id="11" name="Text 8"/>
          <p:cNvSpPr txBox="1"/>
          <p:nvPr/>
        </p:nvSpPr>
        <p:spPr>
          <a:xfrm>
            <a:off x="2281428" y="5262372"/>
            <a:ext cx="64831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6,842</a:t>
            </a:r>
            <a:endParaRPr lang="en-US" sz="1500" dirty="0"/>
          </a:p>
        </p:txBody>
      </p:sp>
      <p:sp>
        <p:nvSpPr>
          <p:cNvPr id="12" name="Text 9"/>
          <p:cNvSpPr txBox="1"/>
          <p:nvPr/>
        </p:nvSpPr>
        <p:spPr>
          <a:xfrm>
            <a:off x="3140964" y="5262372"/>
            <a:ext cx="47640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412</a:t>
            </a:r>
            <a:endParaRPr lang="en-US" sz="1500" dirty="0"/>
          </a:p>
        </p:txBody>
      </p:sp>
      <p:sp>
        <p:nvSpPr>
          <p:cNvPr id="13" name="Text 10"/>
          <p:cNvSpPr txBox="1"/>
          <p:nvPr/>
        </p:nvSpPr>
        <p:spPr>
          <a:xfrm>
            <a:off x="3831336" y="5262372"/>
            <a:ext cx="3721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48</a:t>
            </a:r>
            <a:endParaRPr lang="en-US" sz="1500" dirty="0"/>
          </a:p>
        </p:txBody>
      </p:sp>
      <p:sp>
        <p:nvSpPr>
          <p:cNvPr id="14" name="Text 11"/>
          <p:cNvSpPr txBox="1"/>
          <p:nvPr/>
        </p:nvSpPr>
        <p:spPr>
          <a:xfrm>
            <a:off x="2436876" y="5548579"/>
            <a:ext cx="2670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步數</a:t>
            </a:r>
            <a:endParaRPr lang="en-US" sz="800" dirty="0"/>
          </a:p>
        </p:txBody>
      </p:sp>
      <p:sp>
        <p:nvSpPr>
          <p:cNvPr id="15" name="Text 12"/>
          <p:cNvSpPr txBox="1"/>
          <p:nvPr/>
        </p:nvSpPr>
        <p:spPr>
          <a:xfrm>
            <a:off x="3163824" y="5548579"/>
            <a:ext cx="3621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卡路里</a:t>
            </a:r>
            <a:endParaRPr lang="en-US" sz="800" dirty="0"/>
          </a:p>
        </p:txBody>
      </p:sp>
      <p:sp>
        <p:nvSpPr>
          <p:cNvPr id="16" name="Text 13"/>
          <p:cNvSpPr txBox="1"/>
          <p:nvPr/>
        </p:nvSpPr>
        <p:spPr>
          <a:xfrm>
            <a:off x="3846881" y="5548579"/>
            <a:ext cx="2670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擊球</a:t>
            </a:r>
            <a:endParaRPr lang="en-US" sz="800" dirty="0"/>
          </a:p>
        </p:txBody>
      </p:sp>
      <p:sp>
        <p:nvSpPr>
          <p:cNvPr id="17" name="Shape 14"/>
          <p:cNvSpPr/>
          <p:nvPr/>
        </p:nvSpPr>
        <p:spPr>
          <a:xfrm>
            <a:off x="4243730" y="4710074"/>
            <a:ext cx="95098" cy="381305"/>
          </a:xfrm>
          <a:prstGeom prst="roundRect">
            <a:avLst>
              <a:gd name="adj" fmla="val 480767"/>
            </a:avLst>
          </a:prstGeom>
          <a:solidFill>
            <a:srgbClr val="444444"/>
          </a:solidFill>
          <a:ln/>
        </p:spPr>
      </p:sp>
      <p:sp>
        <p:nvSpPr>
          <p:cNvPr id="18" name="Shape 15"/>
          <p:cNvSpPr/>
          <p:nvPr/>
        </p:nvSpPr>
        <p:spPr>
          <a:xfrm>
            <a:off x="2614270" y="5958230"/>
            <a:ext cx="1114654" cy="228600"/>
          </a:xfrm>
          <a:prstGeom prst="roundRect">
            <a:avLst>
              <a:gd name="adj" fmla="val 2500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76200" dist="25400" dir="5400000">
              <a:srgbClr val="000000">
                <a:alpha val="10000"/>
              </a:srgbClr>
            </a:outerShdw>
          </a:effectLst>
        </p:spPr>
      </p:sp>
      <p:sp>
        <p:nvSpPr>
          <p:cNvPr id="19" name="Text 16"/>
          <p:cNvSpPr txBox="1"/>
          <p:nvPr/>
        </p:nvSpPr>
        <p:spPr>
          <a:xfrm>
            <a:off x="2756916" y="5986577"/>
            <a:ext cx="91440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Galaxy Watch 5</a:t>
            </a:r>
            <a:endParaRPr lang="en-US" sz="900" dirty="0"/>
          </a:p>
        </p:txBody>
      </p:sp>
      <p:sp>
        <p:nvSpPr>
          <p:cNvPr id="20" name="Shape 17"/>
          <p:cNvSpPr/>
          <p:nvPr/>
        </p:nvSpPr>
        <p:spPr>
          <a:xfrm>
            <a:off x="1261872" y="6662318"/>
            <a:ext cx="3810305" cy="1524305"/>
          </a:xfrm>
          <a:prstGeom prst="roundRect">
            <a:avLst>
              <a:gd name="adj" fmla="val 374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50800" dir="5400000">
              <a:srgbClr val="000000">
                <a:alpha val="10000"/>
              </a:srgbClr>
            </a:outerShdw>
          </a:effectLst>
        </p:spPr>
      </p:sp>
      <p:sp>
        <p:nvSpPr>
          <p:cNvPr id="21" name="Shape 18"/>
          <p:cNvSpPr/>
          <p:nvPr/>
        </p:nvSpPr>
        <p:spPr>
          <a:xfrm>
            <a:off x="1404518" y="7130491"/>
            <a:ext cx="3524098" cy="9144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22" name="Text 19"/>
          <p:cNvSpPr txBox="1"/>
          <p:nvPr/>
        </p:nvSpPr>
        <p:spPr>
          <a:xfrm>
            <a:off x="1404518" y="6805879"/>
            <a:ext cx="1867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生理數據 × 訓練分數對齊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4186123" y="6805879"/>
            <a:ext cx="752551" cy="228600"/>
          </a:xfrm>
          <a:prstGeom prst="roundRect">
            <a:avLst>
              <a:gd name="adj" fmla="val 333333"/>
            </a:avLst>
          </a:prstGeom>
          <a:solidFill>
            <a:srgbClr val="1E88E5"/>
          </a:solidFill>
          <a:ln/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1221" y="6872630"/>
            <a:ext cx="95098" cy="95098"/>
          </a:xfrm>
          <a:prstGeom prst="rect">
            <a:avLst/>
          </a:prstGeom>
        </p:spPr>
      </p:pic>
      <p:sp>
        <p:nvSpPr>
          <p:cNvPr id="25" name="Text 21"/>
          <p:cNvSpPr txBox="1"/>
          <p:nvPr/>
        </p:nvSpPr>
        <p:spPr>
          <a:xfrm>
            <a:off x="4376318" y="6834226"/>
            <a:ext cx="5532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實時同步</a:t>
            </a:r>
            <a:endParaRPr lang="en-US" sz="900" dirty="0"/>
          </a:p>
        </p:txBody>
      </p:sp>
      <p:sp>
        <p:nvSpPr>
          <p:cNvPr id="26" name="Shape 22"/>
          <p:cNvSpPr/>
          <p:nvPr/>
        </p:nvSpPr>
        <p:spPr>
          <a:xfrm>
            <a:off x="1404518" y="7901330"/>
            <a:ext cx="295351" cy="286207"/>
          </a:xfrm>
          <a:prstGeom prst="rect">
            <a:avLst/>
          </a:prstGeom>
          <a:solidFill>
            <a:srgbClr val="1E88E5">
              <a:alpha val="20000"/>
            </a:srgbClr>
          </a:solidFill>
          <a:ln/>
        </p:spPr>
      </p:sp>
      <p:sp>
        <p:nvSpPr>
          <p:cNvPr id="27" name="Shape 23"/>
          <p:cNvSpPr/>
          <p:nvPr/>
        </p:nvSpPr>
        <p:spPr>
          <a:xfrm>
            <a:off x="1698955" y="7805318"/>
            <a:ext cx="295351" cy="381305"/>
          </a:xfrm>
          <a:prstGeom prst="rect">
            <a:avLst/>
          </a:prstGeom>
          <a:solidFill>
            <a:srgbClr val="1E88E5">
              <a:alpha val="20000"/>
            </a:srgbClr>
          </a:solidFill>
          <a:ln/>
        </p:spPr>
      </p:sp>
      <p:sp>
        <p:nvSpPr>
          <p:cNvPr id="28" name="Shape 24"/>
          <p:cNvSpPr/>
          <p:nvPr/>
        </p:nvSpPr>
        <p:spPr>
          <a:xfrm>
            <a:off x="1992478" y="7948879"/>
            <a:ext cx="295351" cy="237744"/>
          </a:xfrm>
          <a:prstGeom prst="rect">
            <a:avLst/>
          </a:prstGeom>
          <a:solidFill>
            <a:srgbClr val="1E88E5">
              <a:alpha val="20000"/>
            </a:srgbClr>
          </a:solidFill>
          <a:ln/>
        </p:spPr>
      </p:sp>
      <p:sp>
        <p:nvSpPr>
          <p:cNvPr id="29" name="Shape 25"/>
          <p:cNvSpPr/>
          <p:nvPr/>
        </p:nvSpPr>
        <p:spPr>
          <a:xfrm>
            <a:off x="2286000" y="7853782"/>
            <a:ext cx="295351" cy="333756"/>
          </a:xfrm>
          <a:prstGeom prst="rect">
            <a:avLst/>
          </a:prstGeom>
          <a:solidFill>
            <a:srgbClr val="1E88E5">
              <a:alpha val="20000"/>
            </a:srgbClr>
          </a:solidFill>
          <a:ln/>
        </p:spPr>
      </p:sp>
      <p:sp>
        <p:nvSpPr>
          <p:cNvPr id="30" name="Shape 26"/>
          <p:cNvSpPr/>
          <p:nvPr/>
        </p:nvSpPr>
        <p:spPr>
          <a:xfrm>
            <a:off x="2579522" y="7757770"/>
            <a:ext cx="295351" cy="428854"/>
          </a:xfrm>
          <a:prstGeom prst="rect">
            <a:avLst/>
          </a:prstGeom>
          <a:solidFill>
            <a:srgbClr val="1E88E5">
              <a:alpha val="20000"/>
            </a:srgbClr>
          </a:solidFill>
          <a:ln/>
        </p:spPr>
      </p:sp>
      <p:sp>
        <p:nvSpPr>
          <p:cNvPr id="31" name="Shape 27"/>
          <p:cNvSpPr/>
          <p:nvPr/>
        </p:nvSpPr>
        <p:spPr>
          <a:xfrm>
            <a:off x="2873045" y="7710221"/>
            <a:ext cx="295351" cy="476402"/>
          </a:xfrm>
          <a:prstGeom prst="rect">
            <a:avLst/>
          </a:prstGeom>
          <a:solidFill>
            <a:srgbClr val="1E88E5">
              <a:alpha val="20000"/>
            </a:srgbClr>
          </a:solidFill>
          <a:ln/>
        </p:spPr>
      </p:sp>
      <p:sp>
        <p:nvSpPr>
          <p:cNvPr id="32" name="Shape 28"/>
          <p:cNvSpPr/>
          <p:nvPr/>
        </p:nvSpPr>
        <p:spPr>
          <a:xfrm>
            <a:off x="1404518" y="7901330"/>
            <a:ext cx="295351" cy="19202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3" name="Shape 29"/>
          <p:cNvSpPr/>
          <p:nvPr/>
        </p:nvSpPr>
        <p:spPr>
          <a:xfrm>
            <a:off x="1698955" y="7805318"/>
            <a:ext cx="295351" cy="19202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4" name="Shape 30"/>
          <p:cNvSpPr/>
          <p:nvPr/>
        </p:nvSpPr>
        <p:spPr>
          <a:xfrm>
            <a:off x="1992478" y="7948879"/>
            <a:ext cx="295351" cy="19202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5" name="Shape 31"/>
          <p:cNvSpPr/>
          <p:nvPr/>
        </p:nvSpPr>
        <p:spPr>
          <a:xfrm>
            <a:off x="2286000" y="7853782"/>
            <a:ext cx="295351" cy="19202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6" name="Shape 32"/>
          <p:cNvSpPr/>
          <p:nvPr/>
        </p:nvSpPr>
        <p:spPr>
          <a:xfrm>
            <a:off x="2579522" y="7757770"/>
            <a:ext cx="295351" cy="19202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7" name="Shape 33"/>
          <p:cNvSpPr/>
          <p:nvPr/>
        </p:nvSpPr>
        <p:spPr>
          <a:xfrm>
            <a:off x="2873045" y="7710221"/>
            <a:ext cx="295351" cy="19202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8" name="Text 34"/>
          <p:cNvSpPr txBox="1"/>
          <p:nvPr/>
        </p:nvSpPr>
        <p:spPr>
          <a:xfrm>
            <a:off x="2057400" y="8205826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心率變化</a:t>
            </a:r>
            <a:endParaRPr lang="en-US" sz="900" dirty="0"/>
          </a:p>
        </p:txBody>
      </p:sp>
      <p:sp>
        <p:nvSpPr>
          <p:cNvPr id="39" name="Shape 35"/>
          <p:cNvSpPr/>
          <p:nvPr/>
        </p:nvSpPr>
        <p:spPr>
          <a:xfrm>
            <a:off x="3666744" y="7329830"/>
            <a:ext cx="761695" cy="761695"/>
          </a:xfrm>
          <a:prstGeom prst="ellipse">
            <a:avLst/>
          </a:prstGeom>
          <a:noFill/>
          <a:ln w="101600">
            <a:solidFill>
              <a:srgbClr val="C62828"/>
            </a:solidFill>
            <a:prstDash val="solid"/>
          </a:ln>
        </p:spPr>
      </p:sp>
      <p:sp>
        <p:nvSpPr>
          <p:cNvPr id="40" name="Text 36"/>
          <p:cNvSpPr txBox="1"/>
          <p:nvPr/>
        </p:nvSpPr>
        <p:spPr>
          <a:xfrm>
            <a:off x="3876142" y="7539228"/>
            <a:ext cx="523951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8.2</a:t>
            </a:r>
            <a:endParaRPr lang="en-US" sz="1800" dirty="0"/>
          </a:p>
        </p:txBody>
      </p:sp>
      <p:sp>
        <p:nvSpPr>
          <p:cNvPr id="41" name="Text 37"/>
          <p:cNvSpPr txBox="1"/>
          <p:nvPr/>
        </p:nvSpPr>
        <p:spPr>
          <a:xfrm>
            <a:off x="3819449" y="8205826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訓練分數</a:t>
            </a:r>
            <a:endParaRPr lang="en-US" sz="900" dirty="0"/>
          </a:p>
        </p:txBody>
      </p:sp>
      <p:sp>
        <p:nvSpPr>
          <p:cNvPr id="42" name="Shape 38"/>
          <p:cNvSpPr/>
          <p:nvPr/>
        </p:nvSpPr>
        <p:spPr>
          <a:xfrm>
            <a:off x="6238951" y="1647749"/>
            <a:ext cx="5572354" cy="2247595"/>
          </a:xfrm>
          <a:prstGeom prst="roundRect">
            <a:avLst>
              <a:gd name="adj" fmla="val 172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3" name="Shape 39"/>
          <p:cNvSpPr/>
          <p:nvPr/>
        </p:nvSpPr>
        <p:spPr>
          <a:xfrm>
            <a:off x="6238951" y="1647749"/>
            <a:ext cx="47549" cy="2247595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44" name="Shape 40"/>
          <p:cNvSpPr/>
          <p:nvPr/>
        </p:nvSpPr>
        <p:spPr>
          <a:xfrm>
            <a:off x="6476695" y="1837944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4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581851" y="1943100"/>
            <a:ext cx="171907" cy="171907"/>
          </a:xfrm>
          <a:prstGeom prst="rect">
            <a:avLst/>
          </a:prstGeom>
        </p:spPr>
      </p:pic>
      <p:sp>
        <p:nvSpPr>
          <p:cNvPr id="46" name="Text 41"/>
          <p:cNvSpPr txBox="1"/>
          <p:nvPr/>
        </p:nvSpPr>
        <p:spPr>
          <a:xfrm>
            <a:off x="7000646" y="1900123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生理數據整合</a:t>
            </a:r>
            <a:endParaRPr lang="en-US" sz="1300" dirty="0"/>
          </a:p>
        </p:txBody>
      </p:sp>
      <p:sp>
        <p:nvSpPr>
          <p:cNvPr id="47" name="Text 42"/>
          <p:cNvSpPr txBox="1"/>
          <p:nvPr/>
        </p:nvSpPr>
        <p:spPr>
          <a:xfrm>
            <a:off x="6476695" y="2314346"/>
            <a:ext cx="5260543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通過藍牙連接同步手錶與球拍數據，實時監測心率、步數和卡路里消耗，為訓練提供全面的生理參數支持。</a:t>
            </a:r>
            <a:endParaRPr lang="en-US" sz="1100" dirty="0"/>
          </a:p>
        </p:txBody>
      </p:sp>
      <p:sp>
        <p:nvSpPr>
          <p:cNvPr id="48" name="Shape 43"/>
          <p:cNvSpPr/>
          <p:nvPr/>
        </p:nvSpPr>
        <p:spPr>
          <a:xfrm>
            <a:off x="6476695" y="2838298"/>
            <a:ext cx="1657807" cy="866851"/>
          </a:xfrm>
          <a:prstGeom prst="roundRect">
            <a:avLst>
              <a:gd name="adj" fmla="val 9273"/>
            </a:avLst>
          </a:prstGeom>
          <a:solidFill>
            <a:srgbClr val="000000">
              <a:alpha val="2000"/>
            </a:srgbClr>
          </a:solidFill>
          <a:ln/>
        </p:spPr>
      </p:sp>
      <p:pic>
        <p:nvPicPr>
          <p:cNvPr id="4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226503" y="2980944"/>
            <a:ext cx="152705" cy="152705"/>
          </a:xfrm>
          <a:prstGeom prst="rect">
            <a:avLst/>
          </a:prstGeom>
        </p:spPr>
      </p:pic>
      <p:sp>
        <p:nvSpPr>
          <p:cNvPr id="50" name="Shape 44"/>
          <p:cNvSpPr/>
          <p:nvPr/>
        </p:nvSpPr>
        <p:spPr>
          <a:xfrm>
            <a:off x="6238951" y="6429146"/>
            <a:ext cx="5572354" cy="2247595"/>
          </a:xfrm>
          <a:prstGeom prst="roundRect">
            <a:avLst>
              <a:gd name="adj" fmla="val 172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51" name="Shape 45"/>
          <p:cNvSpPr/>
          <p:nvPr/>
        </p:nvSpPr>
        <p:spPr>
          <a:xfrm>
            <a:off x="6238951" y="6429146"/>
            <a:ext cx="47549" cy="224759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52" name="Text 46"/>
          <p:cNvSpPr txBox="1"/>
          <p:nvPr/>
        </p:nvSpPr>
        <p:spPr>
          <a:xfrm>
            <a:off x="7000646" y="6681521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訓練強度管理</a:t>
            </a:r>
            <a:endParaRPr lang="en-US" sz="1300" dirty="0"/>
          </a:p>
        </p:txBody>
      </p:sp>
      <p:sp>
        <p:nvSpPr>
          <p:cNvPr id="53" name="Shape 47"/>
          <p:cNvSpPr/>
          <p:nvPr/>
        </p:nvSpPr>
        <p:spPr>
          <a:xfrm>
            <a:off x="8223199" y="2838298"/>
            <a:ext cx="1657807" cy="866851"/>
          </a:xfrm>
          <a:prstGeom prst="roundRect">
            <a:avLst>
              <a:gd name="adj" fmla="val 9273"/>
            </a:avLst>
          </a:prstGeom>
          <a:solidFill>
            <a:srgbClr val="000000">
              <a:alpha val="2000"/>
            </a:srgbClr>
          </a:solidFill>
          <a:ln/>
        </p:spPr>
      </p:sp>
      <p:sp>
        <p:nvSpPr>
          <p:cNvPr id="54" name="Shape 48"/>
          <p:cNvSpPr/>
          <p:nvPr/>
        </p:nvSpPr>
        <p:spPr>
          <a:xfrm>
            <a:off x="9969703" y="2838298"/>
            <a:ext cx="1657807" cy="866851"/>
          </a:xfrm>
          <a:prstGeom prst="roundRect">
            <a:avLst>
              <a:gd name="adj" fmla="val 9273"/>
            </a:avLst>
          </a:prstGeom>
          <a:solidFill>
            <a:srgbClr val="000000">
              <a:alpha val="2000"/>
            </a:srgbClr>
          </a:solidFill>
          <a:ln/>
        </p:spPr>
      </p:sp>
      <p:sp>
        <p:nvSpPr>
          <p:cNvPr id="55" name="Shape 49"/>
          <p:cNvSpPr/>
          <p:nvPr/>
        </p:nvSpPr>
        <p:spPr>
          <a:xfrm>
            <a:off x="9096451" y="7619695"/>
            <a:ext cx="2523744" cy="866851"/>
          </a:xfrm>
          <a:prstGeom prst="roundRect">
            <a:avLst>
              <a:gd name="adj" fmla="val 9273"/>
            </a:avLst>
          </a:prstGeom>
          <a:solidFill>
            <a:srgbClr val="000000">
              <a:alpha val="2000"/>
            </a:srgbClr>
          </a:solidFill>
          <a:ln/>
        </p:spPr>
      </p:sp>
      <p:sp>
        <p:nvSpPr>
          <p:cNvPr id="56" name="Text 50"/>
          <p:cNvSpPr txBox="1"/>
          <p:nvPr/>
        </p:nvSpPr>
        <p:spPr>
          <a:xfrm>
            <a:off x="6997903" y="3209544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心率區間</a:t>
            </a:r>
            <a:endParaRPr lang="en-US" sz="1200" dirty="0"/>
          </a:p>
        </p:txBody>
      </p:sp>
      <p:sp>
        <p:nvSpPr>
          <p:cNvPr id="57" name="Text 51"/>
          <p:cNvSpPr txBox="1"/>
          <p:nvPr/>
        </p:nvSpPr>
        <p:spPr>
          <a:xfrm>
            <a:off x="8820302" y="3209544"/>
            <a:ext cx="5815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運動量</a:t>
            </a:r>
            <a:endParaRPr lang="en-US" sz="1200" dirty="0"/>
          </a:p>
        </p:txBody>
      </p:sp>
      <p:sp>
        <p:nvSpPr>
          <p:cNvPr id="58" name="Text 52"/>
          <p:cNvSpPr txBox="1"/>
          <p:nvPr/>
        </p:nvSpPr>
        <p:spPr>
          <a:xfrm>
            <a:off x="6822338" y="3438144"/>
            <a:ext cx="10479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777777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有氧/無氧訓練區分</a:t>
            </a:r>
            <a:endParaRPr lang="en-US" sz="900" dirty="0"/>
          </a:p>
        </p:txBody>
      </p:sp>
      <p:pic>
        <p:nvPicPr>
          <p:cNvPr id="5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180" b="-180"/>
          <a:stretch/>
        </p:blipFill>
        <p:spPr>
          <a:xfrm>
            <a:off x="8953805" y="2980944"/>
            <a:ext cx="190195" cy="152705"/>
          </a:xfrm>
          <a:prstGeom prst="rect">
            <a:avLst/>
          </a:prstGeom>
        </p:spPr>
      </p:pic>
      <p:sp>
        <p:nvSpPr>
          <p:cNvPr id="60" name="Text 53"/>
          <p:cNvSpPr txBox="1"/>
          <p:nvPr/>
        </p:nvSpPr>
        <p:spPr>
          <a:xfrm>
            <a:off x="8648395" y="3438144"/>
            <a:ext cx="8961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777777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步數與位移監測</a:t>
            </a:r>
            <a:endParaRPr lang="en-US" sz="900" dirty="0"/>
          </a:p>
        </p:txBody>
      </p:sp>
      <p:pic>
        <p:nvPicPr>
          <p:cNvPr id="61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100" b="-100"/>
          <a:stretch/>
        </p:blipFill>
        <p:spPr>
          <a:xfrm>
            <a:off x="10737799" y="2980944"/>
            <a:ext cx="114300" cy="152705"/>
          </a:xfrm>
          <a:prstGeom prst="rect">
            <a:avLst/>
          </a:prstGeom>
        </p:spPr>
      </p:pic>
      <p:sp>
        <p:nvSpPr>
          <p:cNvPr id="62" name="Shape 54"/>
          <p:cNvSpPr/>
          <p:nvPr/>
        </p:nvSpPr>
        <p:spPr>
          <a:xfrm>
            <a:off x="6238951" y="4038905"/>
            <a:ext cx="5572354" cy="2247595"/>
          </a:xfrm>
          <a:prstGeom prst="roundRect">
            <a:avLst>
              <a:gd name="adj" fmla="val 172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3" name="Shape 55"/>
          <p:cNvSpPr/>
          <p:nvPr/>
        </p:nvSpPr>
        <p:spPr>
          <a:xfrm>
            <a:off x="6238951" y="4038905"/>
            <a:ext cx="47549" cy="224759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64" name="Shape 56"/>
          <p:cNvSpPr/>
          <p:nvPr/>
        </p:nvSpPr>
        <p:spPr>
          <a:xfrm>
            <a:off x="6238951" y="8820302"/>
            <a:ext cx="5572354" cy="1285646"/>
          </a:xfrm>
          <a:prstGeom prst="roundRect">
            <a:avLst>
              <a:gd name="adj" fmla="val 526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5" name="Shape 57"/>
          <p:cNvSpPr/>
          <p:nvPr/>
        </p:nvSpPr>
        <p:spPr>
          <a:xfrm>
            <a:off x="6238951" y="8820302"/>
            <a:ext cx="47549" cy="1285646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66" name="Shape 58"/>
          <p:cNvSpPr/>
          <p:nvPr/>
        </p:nvSpPr>
        <p:spPr>
          <a:xfrm>
            <a:off x="6476695" y="4229100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0D47A1">
              <a:alpha val="10000"/>
            </a:srgbClr>
          </a:solidFill>
          <a:ln/>
        </p:spPr>
      </p:sp>
      <p:sp>
        <p:nvSpPr>
          <p:cNvPr id="67" name="Shape 59"/>
          <p:cNvSpPr/>
          <p:nvPr/>
        </p:nvSpPr>
        <p:spPr>
          <a:xfrm>
            <a:off x="6476695" y="6620256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0D47A1">
              <a:alpha val="10000"/>
            </a:srgbClr>
          </a:solidFill>
          <a:ln/>
        </p:spPr>
      </p:sp>
      <p:sp>
        <p:nvSpPr>
          <p:cNvPr id="68" name="Shape 60"/>
          <p:cNvSpPr/>
          <p:nvPr/>
        </p:nvSpPr>
        <p:spPr>
          <a:xfrm>
            <a:off x="6476695" y="9010498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C62828">
              <a:alpha val="10000"/>
            </a:srgbClr>
          </a:solidFill>
          <a:ln/>
        </p:spPr>
      </p:sp>
      <p:sp>
        <p:nvSpPr>
          <p:cNvPr id="69" name="Text 61"/>
          <p:cNvSpPr txBox="1"/>
          <p:nvPr/>
        </p:nvSpPr>
        <p:spPr>
          <a:xfrm>
            <a:off x="7000646" y="4291279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智能疲勞分析</a:t>
            </a:r>
            <a:endParaRPr lang="en-US" sz="1300" dirty="0"/>
          </a:p>
        </p:txBody>
      </p:sp>
      <p:sp>
        <p:nvSpPr>
          <p:cNvPr id="70" name="Text 62"/>
          <p:cNvSpPr txBox="1"/>
          <p:nvPr/>
        </p:nvSpPr>
        <p:spPr>
          <a:xfrm>
            <a:off x="7000646" y="9072677"/>
            <a:ext cx="18342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Samsung Health整合</a:t>
            </a:r>
            <a:endParaRPr lang="en-US" sz="1300" dirty="0"/>
          </a:p>
        </p:txBody>
      </p:sp>
      <p:sp>
        <p:nvSpPr>
          <p:cNvPr id="71" name="Text 63"/>
          <p:cNvSpPr txBox="1"/>
          <p:nvPr/>
        </p:nvSpPr>
        <p:spPr>
          <a:xfrm>
            <a:off x="6476695" y="4705502"/>
            <a:ext cx="5260543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結合心率變化、擊球質量和訓練時長，精確分析疲勞程度，及時提供休息建議，避免過度訓練與運動傷害。</a:t>
            </a:r>
            <a:endParaRPr lang="en-US" sz="1100" dirty="0"/>
          </a:p>
        </p:txBody>
      </p:sp>
      <p:sp>
        <p:nvSpPr>
          <p:cNvPr id="72" name="Text 64"/>
          <p:cNvSpPr txBox="1"/>
          <p:nvPr/>
        </p:nvSpPr>
        <p:spPr>
          <a:xfrm>
            <a:off x="6476695" y="9486900"/>
            <a:ext cx="5203850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與Samsung Health平台無縫連接，將訓練數據納入整體健康管理系統，支持長期健康追蹤與數據導出分享功能。</a:t>
            </a:r>
            <a:endParaRPr lang="en-US" sz="1100" dirty="0"/>
          </a:p>
        </p:txBody>
      </p:sp>
      <p:sp>
        <p:nvSpPr>
          <p:cNvPr id="73" name="Shape 65"/>
          <p:cNvSpPr/>
          <p:nvPr/>
        </p:nvSpPr>
        <p:spPr>
          <a:xfrm>
            <a:off x="6476695" y="5229454"/>
            <a:ext cx="2523744" cy="866851"/>
          </a:xfrm>
          <a:prstGeom prst="roundRect">
            <a:avLst>
              <a:gd name="adj" fmla="val 9273"/>
            </a:avLst>
          </a:prstGeom>
          <a:solidFill>
            <a:srgbClr val="000000">
              <a:alpha val="2000"/>
            </a:srgbClr>
          </a:solidFill>
          <a:ln/>
        </p:spPr>
      </p:sp>
      <p:sp>
        <p:nvSpPr>
          <p:cNvPr id="74" name="Shape 66"/>
          <p:cNvSpPr/>
          <p:nvPr/>
        </p:nvSpPr>
        <p:spPr>
          <a:xfrm>
            <a:off x="9096451" y="5229454"/>
            <a:ext cx="2523744" cy="866851"/>
          </a:xfrm>
          <a:prstGeom prst="roundRect">
            <a:avLst>
              <a:gd name="adj" fmla="val 9273"/>
            </a:avLst>
          </a:prstGeom>
          <a:solidFill>
            <a:srgbClr val="000000">
              <a:alpha val="2000"/>
            </a:srgbClr>
          </a:solidFill>
          <a:ln/>
        </p:spPr>
      </p:sp>
      <p:sp>
        <p:nvSpPr>
          <p:cNvPr id="75" name="Text 67"/>
          <p:cNvSpPr txBox="1"/>
          <p:nvPr/>
        </p:nvSpPr>
        <p:spPr>
          <a:xfrm>
            <a:off x="10489997" y="3209544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能量消耗</a:t>
            </a:r>
            <a:endParaRPr lang="en-US" sz="1200" dirty="0"/>
          </a:p>
        </p:txBody>
      </p:sp>
      <p:sp>
        <p:nvSpPr>
          <p:cNvPr id="76" name="Text 68"/>
          <p:cNvSpPr txBox="1"/>
          <p:nvPr/>
        </p:nvSpPr>
        <p:spPr>
          <a:xfrm>
            <a:off x="7434072" y="5600700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疲勞指數</a:t>
            </a:r>
            <a:endParaRPr lang="en-US" sz="1200" dirty="0"/>
          </a:p>
        </p:txBody>
      </p:sp>
      <p:sp>
        <p:nvSpPr>
          <p:cNvPr id="77" name="Text 69"/>
          <p:cNvSpPr txBox="1"/>
          <p:nvPr/>
        </p:nvSpPr>
        <p:spPr>
          <a:xfrm>
            <a:off x="10394899" y="3438144"/>
            <a:ext cx="8961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777777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卡路里精確計算</a:t>
            </a:r>
            <a:endParaRPr lang="en-US" sz="900" dirty="0"/>
          </a:p>
        </p:txBody>
      </p:sp>
      <p:pic>
        <p:nvPicPr>
          <p:cNvPr id="7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581851" y="4334256"/>
            <a:ext cx="171907" cy="171907"/>
          </a:xfrm>
          <a:prstGeom prst="rect">
            <a:avLst/>
          </a:prstGeom>
        </p:spPr>
      </p:pic>
      <p:pic>
        <p:nvPicPr>
          <p:cNvPr id="79" name="Image 7" descr="preencoded.png">    </p:cNvPr>
          <p:cNvPicPr>
            <a:picLocks noChangeAspect="1"/>
          </p:cNvPicPr>
          <p:nvPr/>
        </p:nvPicPr>
        <p:blipFill>
          <a:blip r:embed="rId8"/>
          <a:srcRect l="-33" r="-33" t="0" b="0"/>
          <a:stretch/>
        </p:blipFill>
        <p:spPr>
          <a:xfrm>
            <a:off x="7653528" y="5372100"/>
            <a:ext cx="171907" cy="152705"/>
          </a:xfrm>
          <a:prstGeom prst="rect">
            <a:avLst/>
          </a:prstGeom>
        </p:spPr>
      </p:pic>
      <p:sp>
        <p:nvSpPr>
          <p:cNvPr id="80" name="Shape 70"/>
          <p:cNvSpPr/>
          <p:nvPr/>
        </p:nvSpPr>
        <p:spPr>
          <a:xfrm>
            <a:off x="6476695" y="7619695"/>
            <a:ext cx="2523744" cy="866851"/>
          </a:xfrm>
          <a:prstGeom prst="roundRect">
            <a:avLst>
              <a:gd name="adj" fmla="val 9273"/>
            </a:avLst>
          </a:prstGeom>
          <a:solidFill>
            <a:srgbClr val="000000">
              <a:alpha val="2000"/>
            </a:srgbClr>
          </a:solidFill>
          <a:ln/>
        </p:spPr>
      </p:sp>
      <p:sp>
        <p:nvSpPr>
          <p:cNvPr id="81" name="Text 71"/>
          <p:cNvSpPr txBox="1"/>
          <p:nvPr/>
        </p:nvSpPr>
        <p:spPr>
          <a:xfrm>
            <a:off x="10053828" y="5600700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即時提醒</a:t>
            </a:r>
            <a:endParaRPr lang="en-US" sz="1200" dirty="0"/>
          </a:p>
        </p:txBody>
      </p:sp>
      <p:sp>
        <p:nvSpPr>
          <p:cNvPr id="82" name="Text 72"/>
          <p:cNvSpPr txBox="1"/>
          <p:nvPr/>
        </p:nvSpPr>
        <p:spPr>
          <a:xfrm>
            <a:off x="7542886" y="7991856"/>
            <a:ext cx="5148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5區間</a:t>
            </a:r>
            <a:endParaRPr lang="en-US" sz="1200" dirty="0"/>
          </a:p>
        </p:txBody>
      </p:sp>
      <p:sp>
        <p:nvSpPr>
          <p:cNvPr id="83" name="Text 73"/>
          <p:cNvSpPr txBox="1"/>
          <p:nvPr/>
        </p:nvSpPr>
        <p:spPr>
          <a:xfrm>
            <a:off x="7452360" y="5829300"/>
            <a:ext cx="6675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777777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1-10級評估</a:t>
            </a:r>
            <a:endParaRPr lang="en-US" sz="900" dirty="0"/>
          </a:p>
        </p:txBody>
      </p:sp>
      <p:pic>
        <p:nvPicPr>
          <p:cNvPr id="84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43" b="-43"/>
          <a:stretch/>
        </p:blipFill>
        <p:spPr>
          <a:xfrm>
            <a:off x="10291572" y="5372100"/>
            <a:ext cx="133502" cy="152705"/>
          </a:xfrm>
          <a:prstGeom prst="rect">
            <a:avLst/>
          </a:prstGeom>
        </p:spPr>
      </p:pic>
      <p:sp>
        <p:nvSpPr>
          <p:cNvPr id="85" name="Text 74"/>
          <p:cNvSpPr txBox="1"/>
          <p:nvPr/>
        </p:nvSpPr>
        <p:spPr>
          <a:xfrm>
            <a:off x="9983419" y="5829300"/>
            <a:ext cx="83850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777777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振動+聲音通知</a:t>
            </a:r>
            <a:endParaRPr lang="en-US" sz="900" dirty="0"/>
          </a:p>
        </p:txBody>
      </p:sp>
      <p:pic>
        <p:nvPicPr>
          <p:cNvPr id="86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581851" y="6724498"/>
            <a:ext cx="171907" cy="171907"/>
          </a:xfrm>
          <a:prstGeom prst="rect">
            <a:avLst/>
          </a:prstGeom>
        </p:spPr>
      </p:pic>
      <p:sp>
        <p:nvSpPr>
          <p:cNvPr id="87" name="Text 75"/>
          <p:cNvSpPr txBox="1"/>
          <p:nvPr/>
        </p:nvSpPr>
        <p:spPr>
          <a:xfrm>
            <a:off x="6476695" y="7095744"/>
            <a:ext cx="5260543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基於個人體能狀態自動調整訓練強度區間，提供個性化訓練建議，確保訓練效果最大化同時保障健康安全。</a:t>
            </a:r>
            <a:endParaRPr lang="en-US" sz="1100" dirty="0"/>
          </a:p>
        </p:txBody>
      </p:sp>
      <p:pic>
        <p:nvPicPr>
          <p:cNvPr id="88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43" b="-43"/>
          <a:stretch/>
        </p:blipFill>
        <p:spPr>
          <a:xfrm>
            <a:off x="7672730" y="7763256"/>
            <a:ext cx="133502" cy="152705"/>
          </a:xfrm>
          <a:prstGeom prst="rect">
            <a:avLst/>
          </a:prstGeom>
        </p:spPr>
      </p:pic>
      <p:sp>
        <p:nvSpPr>
          <p:cNvPr id="89" name="Text 76"/>
          <p:cNvSpPr txBox="1"/>
          <p:nvPr/>
        </p:nvSpPr>
        <p:spPr>
          <a:xfrm>
            <a:off x="7395667" y="8220456"/>
            <a:ext cx="7818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777777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精確強度控制</a:t>
            </a:r>
            <a:endParaRPr lang="en-US" sz="900" dirty="0"/>
          </a:p>
        </p:txBody>
      </p:sp>
      <p:pic>
        <p:nvPicPr>
          <p:cNvPr id="90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10282428" y="7763256"/>
            <a:ext cx="152705" cy="152705"/>
          </a:xfrm>
          <a:prstGeom prst="rect">
            <a:avLst/>
          </a:prstGeom>
        </p:spPr>
      </p:pic>
      <p:sp>
        <p:nvSpPr>
          <p:cNvPr id="91" name="Text 77"/>
          <p:cNvSpPr txBox="1"/>
          <p:nvPr/>
        </p:nvSpPr>
        <p:spPr>
          <a:xfrm>
            <a:off x="10053828" y="799185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恢復跟蹤</a:t>
            </a:r>
            <a:endParaRPr lang="en-US" sz="1200" dirty="0"/>
          </a:p>
        </p:txBody>
      </p:sp>
      <p:sp>
        <p:nvSpPr>
          <p:cNvPr id="92" name="Text 78"/>
          <p:cNvSpPr txBox="1"/>
          <p:nvPr/>
        </p:nvSpPr>
        <p:spPr>
          <a:xfrm>
            <a:off x="10015423" y="8220456"/>
            <a:ext cx="7818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777777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最佳訓練時機</a:t>
            </a:r>
            <a:endParaRPr lang="en-US" sz="900" dirty="0"/>
          </a:p>
        </p:txBody>
      </p:sp>
      <p:pic>
        <p:nvPicPr>
          <p:cNvPr id="93" name="Image 12" descr="preencoded.png">    </p:cNvPr>
          <p:cNvPicPr>
            <a:picLocks noChangeAspect="1"/>
          </p:cNvPicPr>
          <p:nvPr/>
        </p:nvPicPr>
        <p:blipFill>
          <a:blip r:embed="rId13"/>
          <a:srcRect l="-1773" r="-1773" t="0" b="0"/>
          <a:stretch/>
        </p:blipFill>
        <p:spPr>
          <a:xfrm>
            <a:off x="6601054" y="9115654"/>
            <a:ext cx="133502" cy="171907"/>
          </a:xfrm>
          <a:prstGeom prst="rect">
            <a:avLst/>
          </a:prstGeom>
        </p:spPr>
      </p:pic>
      <p:sp>
        <p:nvSpPr>
          <p:cNvPr id="94" name="Text 79"/>
          <p:cNvSpPr txBox="1"/>
          <p:nvPr/>
        </p:nvSpPr>
        <p:spPr>
          <a:xfrm>
            <a:off x="8987638" y="10239451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24/40</a:t>
            </a:r>
            <a:endParaRPr lang="en-US" sz="1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1088684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513892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用戶分層體驗: 業餘 vs 校隊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496336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針對不同用戶群體的差異化功能設計,提供客製化訓練體驗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5486400" cy="3258007"/>
          </a:xfrm>
          <a:prstGeom prst="roundRect">
            <a:avLst>
              <a:gd name="adj" fmla="val 985"/>
            </a:avLst>
          </a:prstGeom>
          <a:noFill/>
          <a:ln w="25400">
            <a:solidFill>
              <a:srgbClr val="1E88E5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00507" y="1666951"/>
            <a:ext cx="5447995" cy="905256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7" name="Text 5"/>
          <p:cNvSpPr txBox="1"/>
          <p:nvPr/>
        </p:nvSpPr>
        <p:spPr>
          <a:xfrm>
            <a:off x="590702" y="1809598"/>
            <a:ext cx="1314907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業餘愛好者</a:t>
            </a:r>
            <a:endParaRPr lang="en-US" sz="1800" dirty="0"/>
          </a:p>
        </p:txBody>
      </p:sp>
      <p:sp>
        <p:nvSpPr>
          <p:cNvPr id="8" name="Text 6"/>
          <p:cNvSpPr txBox="1"/>
          <p:nvPr/>
        </p:nvSpPr>
        <p:spPr>
          <a:xfrm>
            <a:off x="590702" y="2200046"/>
            <a:ext cx="30577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注重樂趣與進步感,尋求簡單有效的訓練方式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00507" y="2572207"/>
            <a:ext cx="5447995" cy="231434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90702" y="2762402"/>
            <a:ext cx="571500" cy="571500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530" b="-530"/>
          <a:stretch/>
        </p:blipFill>
        <p:spPr>
          <a:xfrm>
            <a:off x="752551" y="2905049"/>
            <a:ext cx="247802" cy="286207"/>
          </a:xfrm>
          <a:prstGeom prst="rect">
            <a:avLst/>
          </a:prstGeom>
        </p:spPr>
      </p:pic>
      <p:sp>
        <p:nvSpPr>
          <p:cNvPr id="12" name="Text 9"/>
          <p:cNvSpPr txBox="1"/>
          <p:nvPr/>
        </p:nvSpPr>
        <p:spPr>
          <a:xfrm>
            <a:off x="1304849" y="2795321"/>
            <a:ext cx="8147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週末球友</a:t>
            </a:r>
            <a:endParaRPr lang="en-US" sz="1300" dirty="0"/>
          </a:p>
        </p:txBody>
      </p:sp>
      <p:sp>
        <p:nvSpPr>
          <p:cNvPr id="13" name="Text 10"/>
          <p:cNvSpPr txBox="1"/>
          <p:nvPr/>
        </p:nvSpPr>
        <p:spPr>
          <a:xfrm>
            <a:off x="1304849" y="3100730"/>
            <a:ext cx="1805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每週練習1-2次,期望穩步提升</a:t>
            </a:r>
            <a:endParaRPr lang="en-US" sz="10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90702" y="3514954"/>
            <a:ext cx="152705" cy="152705"/>
          </a:xfrm>
          <a:prstGeom prst="rect">
            <a:avLst/>
          </a:prstGeom>
        </p:spPr>
      </p:pic>
      <p:sp>
        <p:nvSpPr>
          <p:cNvPr id="15" name="Text 11"/>
          <p:cNvSpPr txBox="1"/>
          <p:nvPr/>
        </p:nvSpPr>
        <p:spPr>
          <a:xfrm>
            <a:off x="743407" y="3476549"/>
            <a:ext cx="1648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注重趣味性和即時回饋</a:t>
            </a:r>
            <a:endParaRPr lang="en-US" sz="12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90702" y="3819449"/>
            <a:ext cx="152705" cy="152705"/>
          </a:xfrm>
          <a:prstGeom prst="rect">
            <a:avLst/>
          </a:prstGeom>
        </p:spPr>
      </p:pic>
      <p:sp>
        <p:nvSpPr>
          <p:cNvPr id="17" name="Text 12"/>
          <p:cNvSpPr txBox="1"/>
          <p:nvPr/>
        </p:nvSpPr>
        <p:spPr>
          <a:xfrm>
            <a:off x="743407" y="3781044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需要簡化的操作流程</a:t>
            </a:r>
            <a:endParaRPr lang="en-US" sz="12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90702" y="4123944"/>
            <a:ext cx="152705" cy="152705"/>
          </a:xfrm>
          <a:prstGeom prst="rect">
            <a:avLst/>
          </a:prstGeom>
        </p:spPr>
      </p:pic>
      <p:sp>
        <p:nvSpPr>
          <p:cNvPr id="19" name="Text 13"/>
          <p:cNvSpPr txBox="1"/>
          <p:nvPr/>
        </p:nvSpPr>
        <p:spPr>
          <a:xfrm>
            <a:off x="743407" y="4086454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希望看到明確的進步</a:t>
            </a:r>
            <a:endParaRPr lang="en-US" sz="12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90702" y="4429354"/>
            <a:ext cx="152705" cy="152705"/>
          </a:xfrm>
          <a:prstGeom prst="rect">
            <a:avLst/>
          </a:prstGeom>
        </p:spPr>
      </p:pic>
      <p:sp>
        <p:nvSpPr>
          <p:cNvPr id="21" name="Text 14"/>
          <p:cNvSpPr txBox="1"/>
          <p:nvPr/>
        </p:nvSpPr>
        <p:spPr>
          <a:xfrm>
            <a:off x="743407" y="4390949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對數據細節要求不高</a:t>
            </a:r>
            <a:endParaRPr lang="en-US" sz="1200" dirty="0"/>
          </a:p>
        </p:txBody>
      </p:sp>
      <p:sp>
        <p:nvSpPr>
          <p:cNvPr id="22" name="Shape 15"/>
          <p:cNvSpPr/>
          <p:nvPr/>
        </p:nvSpPr>
        <p:spPr>
          <a:xfrm>
            <a:off x="6324905" y="1647749"/>
            <a:ext cx="5486400" cy="3258007"/>
          </a:xfrm>
          <a:prstGeom prst="roundRect">
            <a:avLst>
              <a:gd name="adj" fmla="val 985"/>
            </a:avLst>
          </a:prstGeom>
          <a:noFill/>
          <a:ln w="25400">
            <a:solidFill>
              <a:srgbClr val="C62828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3" name="Shape 16"/>
          <p:cNvSpPr/>
          <p:nvPr/>
        </p:nvSpPr>
        <p:spPr>
          <a:xfrm>
            <a:off x="6344107" y="1666951"/>
            <a:ext cx="5447995" cy="905256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24" name="Text 17"/>
          <p:cNvSpPr txBox="1"/>
          <p:nvPr/>
        </p:nvSpPr>
        <p:spPr>
          <a:xfrm>
            <a:off x="6534302" y="1809598"/>
            <a:ext cx="1086307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校隊選手</a:t>
            </a:r>
            <a:endParaRPr lang="en-US" sz="1800" dirty="0"/>
          </a:p>
        </p:txBody>
      </p:sp>
      <p:sp>
        <p:nvSpPr>
          <p:cNvPr id="25" name="Text 18"/>
          <p:cNvSpPr txBox="1"/>
          <p:nvPr/>
        </p:nvSpPr>
        <p:spPr>
          <a:xfrm>
            <a:off x="6534302" y="2200046"/>
            <a:ext cx="32104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追求精確分析與技術突破,需要全面的訓練數據</a:t>
            </a:r>
            <a:endParaRPr lang="en-US" sz="1200" dirty="0"/>
          </a:p>
        </p:txBody>
      </p:sp>
      <p:sp>
        <p:nvSpPr>
          <p:cNvPr id="26" name="Shape 19"/>
          <p:cNvSpPr/>
          <p:nvPr/>
        </p:nvSpPr>
        <p:spPr>
          <a:xfrm>
            <a:off x="6344107" y="2572207"/>
            <a:ext cx="5447995" cy="231434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7" name="Shape 20"/>
          <p:cNvSpPr/>
          <p:nvPr/>
        </p:nvSpPr>
        <p:spPr>
          <a:xfrm>
            <a:off x="6534302" y="2762402"/>
            <a:ext cx="571500" cy="571500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530" b="-530"/>
          <a:stretch/>
        </p:blipFill>
        <p:spPr>
          <a:xfrm>
            <a:off x="6696151" y="2905049"/>
            <a:ext cx="247802" cy="286207"/>
          </a:xfrm>
          <a:prstGeom prst="rect">
            <a:avLst/>
          </a:prstGeom>
        </p:spPr>
      </p:pic>
      <p:sp>
        <p:nvSpPr>
          <p:cNvPr id="29" name="Text 21"/>
          <p:cNvSpPr txBox="1"/>
          <p:nvPr/>
        </p:nvSpPr>
        <p:spPr>
          <a:xfrm>
            <a:off x="7248449" y="2795321"/>
            <a:ext cx="8147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競技選手</a:t>
            </a:r>
            <a:endParaRPr lang="en-US" sz="1300" dirty="0"/>
          </a:p>
        </p:txBody>
      </p:sp>
      <p:sp>
        <p:nvSpPr>
          <p:cNvPr id="30" name="Text 22"/>
          <p:cNvSpPr txBox="1"/>
          <p:nvPr/>
        </p:nvSpPr>
        <p:spPr>
          <a:xfrm>
            <a:off x="7248449" y="3100730"/>
            <a:ext cx="1805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每週練習4-5次,專注技術精進</a:t>
            </a:r>
            <a:endParaRPr lang="en-US" sz="1000" dirty="0"/>
          </a:p>
        </p:txBody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534302" y="3514954"/>
            <a:ext cx="152705" cy="152705"/>
          </a:xfrm>
          <a:prstGeom prst="rect">
            <a:avLst/>
          </a:prstGeom>
        </p:spPr>
      </p:pic>
      <p:sp>
        <p:nvSpPr>
          <p:cNvPr id="32" name="Text 23"/>
          <p:cNvSpPr txBox="1"/>
          <p:nvPr/>
        </p:nvSpPr>
        <p:spPr>
          <a:xfrm>
            <a:off x="6687007" y="3476549"/>
            <a:ext cx="1648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注重精確性和深度分析</a:t>
            </a:r>
            <a:endParaRPr lang="en-US" sz="1200" dirty="0"/>
          </a:p>
        </p:txBody>
      </p:sp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534302" y="3819449"/>
            <a:ext cx="152705" cy="152705"/>
          </a:xfrm>
          <a:prstGeom prst="rect">
            <a:avLst/>
          </a:prstGeom>
        </p:spPr>
      </p:pic>
      <p:sp>
        <p:nvSpPr>
          <p:cNvPr id="34" name="Text 24"/>
          <p:cNvSpPr txBox="1"/>
          <p:nvPr/>
        </p:nvSpPr>
        <p:spPr>
          <a:xfrm>
            <a:off x="6687007" y="3781044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需要與教練協同訓練</a:t>
            </a:r>
            <a:endParaRPr lang="en-US" sz="1200" dirty="0"/>
          </a:p>
        </p:txBody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6534302" y="4123944"/>
            <a:ext cx="152705" cy="152705"/>
          </a:xfrm>
          <a:prstGeom prst="rect">
            <a:avLst/>
          </a:prstGeom>
        </p:spPr>
      </p:pic>
      <p:sp>
        <p:nvSpPr>
          <p:cNvPr id="36" name="Text 25"/>
          <p:cNvSpPr txBox="1"/>
          <p:nvPr/>
        </p:nvSpPr>
        <p:spPr>
          <a:xfrm>
            <a:off x="6687007" y="4086454"/>
            <a:ext cx="13432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關注長期表現趨勢</a:t>
            </a:r>
            <a:endParaRPr lang="en-US" sz="1200" dirty="0"/>
          </a:p>
        </p:txBody>
      </p:sp>
      <p:pic>
        <p:nvPicPr>
          <p:cNvPr id="37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534302" y="4429354"/>
            <a:ext cx="152705" cy="152705"/>
          </a:xfrm>
          <a:prstGeom prst="rect">
            <a:avLst/>
          </a:prstGeom>
        </p:spPr>
      </p:pic>
      <p:sp>
        <p:nvSpPr>
          <p:cNvPr id="38" name="Text 26"/>
          <p:cNvSpPr txBox="1"/>
          <p:nvPr/>
        </p:nvSpPr>
        <p:spPr>
          <a:xfrm>
            <a:off x="6687007" y="4390949"/>
            <a:ext cx="1648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期望更多技術細節展示</a:t>
            </a:r>
            <a:endParaRPr lang="en-US" sz="1200" dirty="0"/>
          </a:p>
        </p:txBody>
      </p:sp>
      <p:sp>
        <p:nvSpPr>
          <p:cNvPr id="39" name="Shape 27"/>
          <p:cNvSpPr/>
          <p:nvPr/>
        </p:nvSpPr>
        <p:spPr>
          <a:xfrm>
            <a:off x="381305" y="5191049"/>
            <a:ext cx="2619756" cy="552298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40" name="Shape 28"/>
          <p:cNvSpPr/>
          <p:nvPr/>
        </p:nvSpPr>
        <p:spPr>
          <a:xfrm>
            <a:off x="381305" y="5734202"/>
            <a:ext cx="2619756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1" name="Text 29"/>
          <p:cNvSpPr txBox="1"/>
          <p:nvPr/>
        </p:nvSpPr>
        <p:spPr>
          <a:xfrm>
            <a:off x="1343254" y="5333695"/>
            <a:ext cx="8147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功能模塊</a:t>
            </a:r>
            <a:endParaRPr lang="en-US" sz="1300" dirty="0"/>
          </a:p>
        </p:txBody>
      </p:sp>
      <p:sp>
        <p:nvSpPr>
          <p:cNvPr id="42" name="Shape 30"/>
          <p:cNvSpPr/>
          <p:nvPr/>
        </p:nvSpPr>
        <p:spPr>
          <a:xfrm>
            <a:off x="2991917" y="5191049"/>
            <a:ext cx="4457700" cy="5522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43" name="Shape 31"/>
          <p:cNvSpPr/>
          <p:nvPr/>
        </p:nvSpPr>
        <p:spPr>
          <a:xfrm>
            <a:off x="2991917" y="5734202"/>
            <a:ext cx="4457700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4" name="Text 32"/>
          <p:cNvSpPr txBox="1"/>
          <p:nvPr/>
        </p:nvSpPr>
        <p:spPr>
          <a:xfrm>
            <a:off x="4790542" y="5333695"/>
            <a:ext cx="9866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業餘愛好者</a:t>
            </a:r>
            <a:endParaRPr lang="en-US" sz="1300" dirty="0"/>
          </a:p>
        </p:txBody>
      </p:sp>
      <p:sp>
        <p:nvSpPr>
          <p:cNvPr id="45" name="Shape 33"/>
          <p:cNvSpPr/>
          <p:nvPr/>
        </p:nvSpPr>
        <p:spPr>
          <a:xfrm>
            <a:off x="7446874" y="5191049"/>
            <a:ext cx="4371746" cy="5522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46" name="Shape 34"/>
          <p:cNvSpPr/>
          <p:nvPr/>
        </p:nvSpPr>
        <p:spPr>
          <a:xfrm>
            <a:off x="7446874" y="5734202"/>
            <a:ext cx="4371746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7" name="Text 35"/>
          <p:cNvSpPr txBox="1"/>
          <p:nvPr/>
        </p:nvSpPr>
        <p:spPr>
          <a:xfrm>
            <a:off x="9285732" y="5333695"/>
            <a:ext cx="8147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校隊選手</a:t>
            </a:r>
            <a:endParaRPr lang="en-US" sz="1300" dirty="0"/>
          </a:p>
        </p:txBody>
      </p:sp>
      <p:sp>
        <p:nvSpPr>
          <p:cNvPr id="48" name="Shape 36"/>
          <p:cNvSpPr/>
          <p:nvPr/>
        </p:nvSpPr>
        <p:spPr>
          <a:xfrm>
            <a:off x="381305" y="5743346"/>
            <a:ext cx="2619756" cy="1190549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49" name="Shape 37"/>
          <p:cNvSpPr/>
          <p:nvPr/>
        </p:nvSpPr>
        <p:spPr>
          <a:xfrm>
            <a:off x="381305" y="6924751"/>
            <a:ext cx="2619756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0" name="Text 38"/>
          <p:cNvSpPr txBox="1"/>
          <p:nvPr/>
        </p:nvSpPr>
        <p:spPr>
          <a:xfrm>
            <a:off x="523951" y="6219749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回饋方式</a:t>
            </a:r>
            <a:endParaRPr lang="en-US" sz="1200" dirty="0"/>
          </a:p>
        </p:txBody>
      </p:sp>
      <p:sp>
        <p:nvSpPr>
          <p:cNvPr id="51" name="Shape 39"/>
          <p:cNvSpPr/>
          <p:nvPr/>
        </p:nvSpPr>
        <p:spPr>
          <a:xfrm>
            <a:off x="2991917" y="6924751"/>
            <a:ext cx="4457700" cy="9144"/>
          </a:xfrm>
          <a:prstGeom prst="rect">
            <a:avLst/>
          </a:prstGeom>
          <a:solidFill>
            <a:srgbClr val="E0E0E0"/>
          </a:solidFill>
          <a:ln/>
        </p:spPr>
      </p:sp>
      <p:pic>
        <p:nvPicPr>
          <p:cNvPr id="52" name="Image 10" descr="preencoded.png">    </p:cNvPr>
          <p:cNvPicPr>
            <a:picLocks noChangeAspect="1"/>
          </p:cNvPicPr>
          <p:nvPr/>
        </p:nvPicPr>
        <p:blipFill>
          <a:blip r:embed="rId11"/>
          <a:srcRect l="-80" r="-80" t="0" b="0"/>
          <a:stretch/>
        </p:blipFill>
        <p:spPr>
          <a:xfrm>
            <a:off x="5076749" y="5952744"/>
            <a:ext cx="286207" cy="228600"/>
          </a:xfrm>
          <a:prstGeom prst="rect">
            <a:avLst/>
          </a:prstGeom>
        </p:spPr>
      </p:pic>
      <p:sp>
        <p:nvSpPr>
          <p:cNvPr id="53" name="Text 40"/>
          <p:cNvSpPr txBox="1"/>
          <p:nvPr/>
        </p:nvSpPr>
        <p:spPr>
          <a:xfrm>
            <a:off x="4762195" y="6324905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語音即時回饋</a:t>
            </a:r>
            <a:endParaRPr lang="en-US" sz="1200" dirty="0"/>
          </a:p>
        </p:txBody>
      </p:sp>
      <p:sp>
        <p:nvSpPr>
          <p:cNvPr id="54" name="Text 41"/>
          <p:cNvSpPr txBox="1"/>
          <p:nvPr/>
        </p:nvSpPr>
        <p:spPr>
          <a:xfrm>
            <a:off x="4533595" y="6553505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簡潔明瞭的動作建議</a:t>
            </a:r>
            <a:endParaRPr lang="en-US" sz="1200" dirty="0"/>
          </a:p>
        </p:txBody>
      </p:sp>
      <p:sp>
        <p:nvSpPr>
          <p:cNvPr id="55" name="Shape 42"/>
          <p:cNvSpPr/>
          <p:nvPr/>
        </p:nvSpPr>
        <p:spPr>
          <a:xfrm>
            <a:off x="7446874" y="6924751"/>
            <a:ext cx="4371746" cy="9144"/>
          </a:xfrm>
          <a:prstGeom prst="rect">
            <a:avLst/>
          </a:prstGeom>
          <a:solidFill>
            <a:srgbClr val="E0E0E0"/>
          </a:solidFill>
          <a:ln/>
        </p:spPr>
      </p:sp>
      <p:pic>
        <p:nvPicPr>
          <p:cNvPr id="56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9514332" y="5952744"/>
            <a:ext cx="228600" cy="228600"/>
          </a:xfrm>
          <a:prstGeom prst="rect">
            <a:avLst/>
          </a:prstGeom>
        </p:spPr>
      </p:pic>
      <p:sp>
        <p:nvSpPr>
          <p:cNvPr id="57" name="Shape 43"/>
          <p:cNvSpPr/>
          <p:nvPr/>
        </p:nvSpPr>
        <p:spPr>
          <a:xfrm>
            <a:off x="381305" y="6933895"/>
            <a:ext cx="2619756" cy="1190549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58" name="Shape 44"/>
          <p:cNvSpPr/>
          <p:nvPr/>
        </p:nvSpPr>
        <p:spPr>
          <a:xfrm>
            <a:off x="381305" y="8115300"/>
            <a:ext cx="2619756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9" name="Text 45"/>
          <p:cNvSpPr txBox="1"/>
          <p:nvPr/>
        </p:nvSpPr>
        <p:spPr>
          <a:xfrm>
            <a:off x="523951" y="741029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目標設定</a:t>
            </a:r>
            <a:endParaRPr lang="en-US" sz="1200" dirty="0"/>
          </a:p>
        </p:txBody>
      </p:sp>
      <p:sp>
        <p:nvSpPr>
          <p:cNvPr id="60" name="Shape 46"/>
          <p:cNvSpPr/>
          <p:nvPr/>
        </p:nvSpPr>
        <p:spPr>
          <a:xfrm>
            <a:off x="2991917" y="8115300"/>
            <a:ext cx="4457700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1" name="Text 47"/>
          <p:cNvSpPr txBox="1"/>
          <p:nvPr/>
        </p:nvSpPr>
        <p:spPr>
          <a:xfrm>
            <a:off x="9171432" y="6324905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精確數據分析</a:t>
            </a:r>
            <a:endParaRPr lang="en-US" sz="1200" dirty="0"/>
          </a:p>
        </p:txBody>
      </p:sp>
      <p:pic>
        <p:nvPicPr>
          <p:cNvPr id="62" name="Image 12" descr="preencoded.png">    </p:cNvPr>
          <p:cNvPicPr>
            <a:picLocks noChangeAspect="1"/>
          </p:cNvPicPr>
          <p:nvPr/>
        </p:nvPicPr>
        <p:blipFill>
          <a:blip r:embed="rId13"/>
          <a:srcRect l="-80" r="-80" t="0" b="0"/>
          <a:stretch/>
        </p:blipFill>
        <p:spPr>
          <a:xfrm>
            <a:off x="5076749" y="7144207"/>
            <a:ext cx="286207" cy="228600"/>
          </a:xfrm>
          <a:prstGeom prst="rect">
            <a:avLst/>
          </a:prstGeom>
        </p:spPr>
      </p:pic>
      <p:sp>
        <p:nvSpPr>
          <p:cNvPr id="63" name="Shape 48"/>
          <p:cNvSpPr/>
          <p:nvPr/>
        </p:nvSpPr>
        <p:spPr>
          <a:xfrm>
            <a:off x="381305" y="8124444"/>
            <a:ext cx="2619756" cy="1190549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64" name="Shape 49"/>
          <p:cNvSpPr/>
          <p:nvPr/>
        </p:nvSpPr>
        <p:spPr>
          <a:xfrm>
            <a:off x="381305" y="9305849"/>
            <a:ext cx="2619756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5" name="Text 50"/>
          <p:cNvSpPr txBox="1"/>
          <p:nvPr/>
        </p:nvSpPr>
        <p:spPr>
          <a:xfrm>
            <a:off x="523951" y="860084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數據追蹤</a:t>
            </a:r>
            <a:endParaRPr lang="en-US" sz="1200" dirty="0"/>
          </a:p>
        </p:txBody>
      </p:sp>
      <p:sp>
        <p:nvSpPr>
          <p:cNvPr id="66" name="Shape 51"/>
          <p:cNvSpPr/>
          <p:nvPr/>
        </p:nvSpPr>
        <p:spPr>
          <a:xfrm>
            <a:off x="2991917" y="9305849"/>
            <a:ext cx="4457700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7" name="Text 52"/>
          <p:cNvSpPr txBox="1"/>
          <p:nvPr/>
        </p:nvSpPr>
        <p:spPr>
          <a:xfrm>
            <a:off x="4686300" y="7515454"/>
            <a:ext cx="1191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遊戲化訓練目標</a:t>
            </a:r>
            <a:endParaRPr lang="en-US" sz="1200" dirty="0"/>
          </a:p>
        </p:txBody>
      </p:sp>
      <p:sp>
        <p:nvSpPr>
          <p:cNvPr id="68" name="Text 53"/>
          <p:cNvSpPr txBox="1"/>
          <p:nvPr/>
        </p:nvSpPr>
        <p:spPr>
          <a:xfrm>
            <a:off x="4533595" y="7744054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成就徽章與等級提升</a:t>
            </a:r>
            <a:endParaRPr lang="en-US" sz="1200" dirty="0"/>
          </a:p>
        </p:txBody>
      </p:sp>
      <p:sp>
        <p:nvSpPr>
          <p:cNvPr id="69" name="Shape 54"/>
          <p:cNvSpPr/>
          <p:nvPr/>
        </p:nvSpPr>
        <p:spPr>
          <a:xfrm>
            <a:off x="7446874" y="8115300"/>
            <a:ext cx="4371746" cy="9144"/>
          </a:xfrm>
          <a:prstGeom prst="rect">
            <a:avLst/>
          </a:prstGeom>
          <a:solidFill>
            <a:srgbClr val="E0E0E0"/>
          </a:solidFill>
          <a:ln/>
        </p:spPr>
      </p:sp>
      <p:pic>
        <p:nvPicPr>
          <p:cNvPr id="70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9514332" y="7144207"/>
            <a:ext cx="228600" cy="228600"/>
          </a:xfrm>
          <a:prstGeom prst="rect">
            <a:avLst/>
          </a:prstGeom>
        </p:spPr>
      </p:pic>
      <p:sp>
        <p:nvSpPr>
          <p:cNvPr id="71" name="Text 55"/>
          <p:cNvSpPr txBox="1"/>
          <p:nvPr/>
        </p:nvSpPr>
        <p:spPr>
          <a:xfrm>
            <a:off x="523951" y="9791395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協作模式</a:t>
            </a:r>
            <a:endParaRPr lang="en-US" sz="1200" dirty="0"/>
          </a:p>
        </p:txBody>
      </p:sp>
      <p:sp>
        <p:nvSpPr>
          <p:cNvPr id="72" name="Shape 56"/>
          <p:cNvSpPr/>
          <p:nvPr/>
        </p:nvSpPr>
        <p:spPr>
          <a:xfrm>
            <a:off x="2991917" y="10497312"/>
            <a:ext cx="4457700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73" name="Text 57"/>
          <p:cNvSpPr txBox="1"/>
          <p:nvPr/>
        </p:nvSpPr>
        <p:spPr>
          <a:xfrm>
            <a:off x="4762195" y="8706002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簡化進度圖表</a:t>
            </a:r>
            <a:endParaRPr lang="en-US" sz="1200" dirty="0"/>
          </a:p>
        </p:txBody>
      </p:sp>
      <p:sp>
        <p:nvSpPr>
          <p:cNvPr id="74" name="Text 58"/>
          <p:cNvSpPr txBox="1"/>
          <p:nvPr/>
        </p:nvSpPr>
        <p:spPr>
          <a:xfrm>
            <a:off x="4686300" y="8934602"/>
            <a:ext cx="1191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重點突出改進項</a:t>
            </a:r>
            <a:endParaRPr lang="en-US" sz="1200" dirty="0"/>
          </a:p>
        </p:txBody>
      </p:sp>
      <p:sp>
        <p:nvSpPr>
          <p:cNvPr id="75" name="Text 59"/>
          <p:cNvSpPr txBox="1"/>
          <p:nvPr/>
        </p:nvSpPr>
        <p:spPr>
          <a:xfrm>
            <a:off x="9018727" y="7515454"/>
            <a:ext cx="13432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技術指標達成計劃</a:t>
            </a:r>
            <a:endParaRPr lang="en-US" sz="1200" dirty="0"/>
          </a:p>
        </p:txBody>
      </p:sp>
      <p:sp>
        <p:nvSpPr>
          <p:cNvPr id="76" name="Text 60"/>
          <p:cNvSpPr txBox="1"/>
          <p:nvPr/>
        </p:nvSpPr>
        <p:spPr>
          <a:xfrm>
            <a:off x="9018727" y="7744054"/>
            <a:ext cx="13432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競技表現提升曲線</a:t>
            </a:r>
            <a:endParaRPr lang="en-US" sz="1200" dirty="0"/>
          </a:p>
        </p:txBody>
      </p:sp>
      <p:pic>
        <p:nvPicPr>
          <p:cNvPr id="77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-44" b="-44"/>
          <a:stretch/>
        </p:blipFill>
        <p:spPr>
          <a:xfrm>
            <a:off x="5090465" y="8334756"/>
            <a:ext cx="256946" cy="228600"/>
          </a:xfrm>
          <a:prstGeom prst="rect">
            <a:avLst/>
          </a:prstGeom>
        </p:spPr>
      </p:pic>
      <p:sp>
        <p:nvSpPr>
          <p:cNvPr id="78" name="Shape 61"/>
          <p:cNvSpPr/>
          <p:nvPr/>
        </p:nvSpPr>
        <p:spPr>
          <a:xfrm>
            <a:off x="7446874" y="9305849"/>
            <a:ext cx="4371746" cy="9144"/>
          </a:xfrm>
          <a:prstGeom prst="rect">
            <a:avLst/>
          </a:prstGeom>
          <a:solidFill>
            <a:srgbClr val="E0E0E0"/>
          </a:solidFill>
          <a:ln/>
        </p:spPr>
      </p:sp>
      <p:pic>
        <p:nvPicPr>
          <p:cNvPr id="79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9514332" y="8334756"/>
            <a:ext cx="228600" cy="228600"/>
          </a:xfrm>
          <a:prstGeom prst="rect">
            <a:avLst/>
          </a:prstGeom>
        </p:spPr>
      </p:pic>
      <p:sp>
        <p:nvSpPr>
          <p:cNvPr id="80" name="Shape 62"/>
          <p:cNvSpPr/>
          <p:nvPr/>
        </p:nvSpPr>
        <p:spPr>
          <a:xfrm>
            <a:off x="381305" y="9315907"/>
            <a:ext cx="2619756" cy="1190549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81" name="Shape 63"/>
          <p:cNvSpPr/>
          <p:nvPr/>
        </p:nvSpPr>
        <p:spPr>
          <a:xfrm>
            <a:off x="381305" y="10497312"/>
            <a:ext cx="2619756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82" name="Text 64"/>
          <p:cNvSpPr txBox="1"/>
          <p:nvPr/>
        </p:nvSpPr>
        <p:spPr>
          <a:xfrm>
            <a:off x="4762195" y="9896551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球友群組分享</a:t>
            </a:r>
            <a:endParaRPr lang="en-US" sz="1200" dirty="0"/>
          </a:p>
        </p:txBody>
      </p:sp>
      <p:sp>
        <p:nvSpPr>
          <p:cNvPr id="83" name="Text 65"/>
          <p:cNvSpPr txBox="1"/>
          <p:nvPr/>
        </p:nvSpPr>
        <p:spPr>
          <a:xfrm>
            <a:off x="4762195" y="10125151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成果社交分享</a:t>
            </a:r>
            <a:endParaRPr lang="en-US" sz="1200" dirty="0"/>
          </a:p>
        </p:txBody>
      </p:sp>
      <p:sp>
        <p:nvSpPr>
          <p:cNvPr id="84" name="Shape 66"/>
          <p:cNvSpPr/>
          <p:nvPr/>
        </p:nvSpPr>
        <p:spPr>
          <a:xfrm>
            <a:off x="7446874" y="10497312"/>
            <a:ext cx="4371746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85" name="Text 67"/>
          <p:cNvSpPr txBox="1"/>
          <p:nvPr/>
        </p:nvSpPr>
        <p:spPr>
          <a:xfrm>
            <a:off x="9018727" y="6553505"/>
            <a:ext cx="13432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動作參數詳細對比</a:t>
            </a:r>
            <a:endParaRPr lang="en-US" sz="1200" dirty="0"/>
          </a:p>
        </p:txBody>
      </p:sp>
      <p:sp>
        <p:nvSpPr>
          <p:cNvPr id="86" name="Text 68"/>
          <p:cNvSpPr txBox="1"/>
          <p:nvPr/>
        </p:nvSpPr>
        <p:spPr>
          <a:xfrm>
            <a:off x="9171432" y="8706002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長期趨勢分析</a:t>
            </a:r>
            <a:endParaRPr lang="en-US" sz="1200" dirty="0"/>
          </a:p>
        </p:txBody>
      </p:sp>
      <p:sp>
        <p:nvSpPr>
          <p:cNvPr id="87" name="Text 69"/>
          <p:cNvSpPr txBox="1"/>
          <p:nvPr/>
        </p:nvSpPr>
        <p:spPr>
          <a:xfrm>
            <a:off x="9171432" y="8934602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多維數據對比</a:t>
            </a:r>
            <a:endParaRPr lang="en-US" sz="1200" dirty="0"/>
          </a:p>
        </p:txBody>
      </p:sp>
      <p:pic>
        <p:nvPicPr>
          <p:cNvPr id="88" name="Image 16" descr="preencoded.png">    </p:cNvPr>
          <p:cNvPicPr>
            <a:picLocks noChangeAspect="1"/>
          </p:cNvPicPr>
          <p:nvPr/>
        </p:nvPicPr>
        <p:blipFill>
          <a:blip r:embed="rId17"/>
          <a:srcRect l="-80" r="-80" t="0" b="0"/>
          <a:stretch/>
        </p:blipFill>
        <p:spPr>
          <a:xfrm>
            <a:off x="5076749" y="9525305"/>
            <a:ext cx="286207" cy="228600"/>
          </a:xfrm>
          <a:prstGeom prst="rect">
            <a:avLst/>
          </a:prstGeom>
        </p:spPr>
      </p:pic>
      <p:pic>
        <p:nvPicPr>
          <p:cNvPr id="89" name="Image 17" descr="preencoded.png">    </p:cNvPr>
          <p:cNvPicPr>
            <a:picLocks noChangeAspect="1"/>
          </p:cNvPicPr>
          <p:nvPr/>
        </p:nvPicPr>
        <p:blipFill>
          <a:blip r:embed="rId18"/>
          <a:srcRect l="-80" r="-80" t="0" b="0"/>
          <a:stretch/>
        </p:blipFill>
        <p:spPr>
          <a:xfrm>
            <a:off x="9485986" y="9525305"/>
            <a:ext cx="286207" cy="228600"/>
          </a:xfrm>
          <a:prstGeom prst="rect">
            <a:avLst/>
          </a:prstGeom>
        </p:spPr>
      </p:pic>
      <p:sp>
        <p:nvSpPr>
          <p:cNvPr id="90" name="Text 70"/>
          <p:cNvSpPr txBox="1"/>
          <p:nvPr/>
        </p:nvSpPr>
        <p:spPr>
          <a:xfrm>
            <a:off x="9171432" y="9896551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教練遠程協同</a:t>
            </a:r>
            <a:endParaRPr lang="en-US" sz="1200" dirty="0"/>
          </a:p>
        </p:txBody>
      </p:sp>
      <p:sp>
        <p:nvSpPr>
          <p:cNvPr id="91" name="Text 71"/>
          <p:cNvSpPr txBox="1"/>
          <p:nvPr/>
        </p:nvSpPr>
        <p:spPr>
          <a:xfrm>
            <a:off x="8960206" y="10125151"/>
            <a:ext cx="14575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CSV數據導出與分析</a:t>
            </a:r>
            <a:endParaRPr lang="en-US" sz="1200" dirty="0"/>
          </a:p>
        </p:txBody>
      </p:sp>
      <p:sp>
        <p:nvSpPr>
          <p:cNvPr id="92" name="Text 72"/>
          <p:cNvSpPr txBox="1"/>
          <p:nvPr/>
        </p:nvSpPr>
        <p:spPr>
          <a:xfrm>
            <a:off x="8987638" y="10496398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25/40</a:t>
            </a:r>
            <a:endParaRPr lang="en-US" sz="1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44870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613013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使用者影響: 數據驅動的訓練革命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381305" y="1410005"/>
            <a:ext cx="5524805" cy="2553005"/>
          </a:xfrm>
          <a:prstGeom prst="roundRect">
            <a:avLst>
              <a:gd name="adj" fmla="val 133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8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81305" y="1410005"/>
            <a:ext cx="38405" cy="2553005"/>
          </a:xfrm>
          <a:prstGeom prst="rect">
            <a:avLst/>
          </a:prstGeom>
          <a:solidFill>
            <a:srgbClr val="0D47A1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-1004" r="-1004" t="0" b="0"/>
          <a:stretch/>
        </p:blipFill>
        <p:spPr>
          <a:xfrm>
            <a:off x="609905" y="1652321"/>
            <a:ext cx="267005" cy="20939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381305" y="4153205"/>
            <a:ext cx="5524805" cy="2343607"/>
          </a:xfrm>
          <a:prstGeom prst="roundRect">
            <a:avLst>
              <a:gd name="adj" fmla="val 158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8000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381305" y="4153205"/>
            <a:ext cx="38405" cy="23436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9" name="Text 6"/>
          <p:cNvSpPr txBox="1"/>
          <p:nvPr/>
        </p:nvSpPr>
        <p:spPr>
          <a:xfrm>
            <a:off x="875995" y="1600200"/>
            <a:ext cx="795528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教練端</a:t>
            </a:r>
            <a:endParaRPr lang="en-US" sz="1600" dirty="0"/>
          </a:p>
        </p:txBody>
      </p:sp>
      <p:sp>
        <p:nvSpPr>
          <p:cNvPr id="10" name="Text 7"/>
          <p:cNvSpPr txBox="1"/>
          <p:nvPr/>
        </p:nvSpPr>
        <p:spPr>
          <a:xfrm>
            <a:off x="790956" y="4343400"/>
            <a:ext cx="795528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球員端</a:t>
            </a:r>
            <a:endParaRPr lang="en-US" sz="1600" dirty="0"/>
          </a:p>
        </p:txBody>
      </p:sp>
      <p:sp>
        <p:nvSpPr>
          <p:cNvPr id="11" name="Text 8"/>
          <p:cNvSpPr txBox="1"/>
          <p:nvPr/>
        </p:nvSpPr>
        <p:spPr>
          <a:xfrm>
            <a:off x="923544" y="2057400"/>
            <a:ext cx="42007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數據化教學：匯出CSV檔案，實現數據驅動的訓練管理與分析</a:t>
            </a:r>
            <a:endParaRPr lang="en-US" sz="1200" dirty="0"/>
          </a:p>
        </p:txBody>
      </p:sp>
      <p:sp>
        <p:nvSpPr>
          <p:cNvPr id="12" name="Text 9"/>
          <p:cNvSpPr txBox="1"/>
          <p:nvPr/>
        </p:nvSpPr>
        <p:spPr>
          <a:xfrm>
            <a:off x="923544" y="2400300"/>
            <a:ext cx="3934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客觀評估：透過量化數據提升評價客觀性，減少主觀偏見</a:t>
            </a:r>
            <a:endParaRPr lang="en-US" sz="1200" dirty="0"/>
          </a:p>
        </p:txBody>
      </p:sp>
      <p:sp>
        <p:nvSpPr>
          <p:cNvPr id="13" name="Text 10"/>
          <p:cNvSpPr txBox="1"/>
          <p:nvPr/>
        </p:nvSpPr>
        <p:spPr>
          <a:xfrm>
            <a:off x="923544" y="2743200"/>
            <a:ext cx="36292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資源優化：精準定位學員弱點，制定個性化訓練計劃</a:t>
            </a:r>
            <a:endParaRPr lang="en-US" sz="1200" dirty="0"/>
          </a:p>
        </p:txBody>
      </p:sp>
      <p:sp>
        <p:nvSpPr>
          <p:cNvPr id="14" name="Text 11"/>
          <p:cNvSpPr txBox="1"/>
          <p:nvPr/>
        </p:nvSpPr>
        <p:spPr>
          <a:xfrm>
            <a:off x="923544" y="4800600"/>
            <a:ext cx="4086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依據練習：每次揮拍都有量化數據支撐，形成穩定肌肉記憶</a:t>
            </a:r>
            <a:endParaRPr lang="en-US" sz="1200" dirty="0"/>
          </a:p>
        </p:txBody>
      </p:sp>
      <p:sp>
        <p:nvSpPr>
          <p:cNvPr id="15" name="Text 12"/>
          <p:cNvSpPr txBox="1"/>
          <p:nvPr/>
        </p:nvSpPr>
        <p:spPr>
          <a:xfrm>
            <a:off x="923544" y="5143500"/>
            <a:ext cx="3477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少走彎路：即時修正錯誤動作，縮短技能掌握時間</a:t>
            </a:r>
            <a:endParaRPr lang="en-US" sz="1200" dirty="0"/>
          </a:p>
        </p:txBody>
      </p:sp>
      <p:sp>
        <p:nvSpPr>
          <p:cNvPr id="16" name="Text 13"/>
          <p:cNvSpPr txBox="1"/>
          <p:nvPr/>
        </p:nvSpPr>
        <p:spPr>
          <a:xfrm>
            <a:off x="923544" y="5486400"/>
            <a:ext cx="3172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獨立成長：教練不在場時也能獲得專業級反饋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09905" y="3114446"/>
            <a:ext cx="5105095" cy="657454"/>
          </a:xfrm>
          <a:prstGeom prst="roundRect">
            <a:avLst>
              <a:gd name="adj" fmla="val 10078"/>
            </a:avLst>
          </a:prstGeom>
          <a:solidFill>
            <a:srgbClr val="0D47A1">
              <a:alpha val="8000"/>
            </a:srgbClr>
          </a:solidFill>
          <a:ln/>
        </p:spPr>
      </p:sp>
      <p:sp>
        <p:nvSpPr>
          <p:cNvPr id="18" name="Text 15"/>
          <p:cNvSpPr txBox="1"/>
          <p:nvPr/>
        </p:nvSpPr>
        <p:spPr>
          <a:xfrm>
            <a:off x="724205" y="3228746"/>
            <a:ext cx="489844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i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"以前我們只能靠眼睛和經驗，現在數據讓我能夠同時輔導更多球員，並給予更精準的指導。" — 校隊教練</a:t>
            </a:r>
            <a:endParaRPr lang="en-US" sz="1100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600" b="-600"/>
          <a:stretch/>
        </p:blipFill>
        <p:spPr>
          <a:xfrm>
            <a:off x="609905" y="4395521"/>
            <a:ext cx="181051" cy="209398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609905" y="5857646"/>
            <a:ext cx="5105095" cy="448056"/>
          </a:xfrm>
          <a:prstGeom prst="roundRect">
            <a:avLst>
              <a:gd name="adj" fmla="val 21711"/>
            </a:avLst>
          </a:prstGeom>
          <a:solidFill>
            <a:srgbClr val="0D47A1">
              <a:alpha val="8000"/>
            </a:srgbClr>
          </a:solidFill>
          <a:ln/>
        </p:spPr>
      </p:sp>
      <p:sp>
        <p:nvSpPr>
          <p:cNvPr id="21" name="Text 17"/>
          <p:cNvSpPr txBox="1"/>
          <p:nvPr/>
        </p:nvSpPr>
        <p:spPr>
          <a:xfrm>
            <a:off x="724205" y="5971946"/>
            <a:ext cx="48508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i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"從盲目練習到數據指引，我的學習曲線變得陡峭了很多。" — VTC學生球員</a:t>
            </a:r>
            <a:endParaRPr lang="en-US" sz="1100" dirty="0"/>
          </a:p>
        </p:txBody>
      </p:sp>
      <p:sp>
        <p:nvSpPr>
          <p:cNvPr id="22" name="Text 18"/>
          <p:cNvSpPr txBox="1"/>
          <p:nvPr/>
        </p:nvSpPr>
        <p:spPr>
          <a:xfrm>
            <a:off x="8534095" y="1410005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訓練成效對比</a:t>
            </a:r>
            <a:endParaRPr lang="en-US" sz="1300" dirty="0"/>
          </a:p>
        </p:txBody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3" b="-3"/>
          <a:stretch/>
        </p:blipFill>
        <p:spPr>
          <a:xfrm>
            <a:off x="6286500" y="1857146"/>
            <a:ext cx="5524805" cy="2667305"/>
          </a:xfrm>
          <a:prstGeom prst="rect">
            <a:avLst/>
          </a:prstGeom>
        </p:spPr>
      </p:pic>
      <p:sp>
        <p:nvSpPr>
          <p:cNvPr id="24" name="Text 19"/>
          <p:cNvSpPr txBox="1"/>
          <p:nvPr/>
        </p:nvSpPr>
        <p:spPr>
          <a:xfrm>
            <a:off x="8363102" y="4714646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穩定性提升百分比</a:t>
            </a:r>
            <a:endParaRPr lang="en-US" sz="1300" dirty="0"/>
          </a:p>
        </p:txBody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rcRect l="-11" r="-11" t="0" b="0"/>
          <a:stretch/>
        </p:blipFill>
        <p:spPr>
          <a:xfrm>
            <a:off x="6286500" y="5162702"/>
            <a:ext cx="5524805" cy="1904695"/>
          </a:xfrm>
          <a:prstGeom prst="rect">
            <a:avLst/>
          </a:prstGeom>
        </p:spPr>
      </p:pic>
      <p:sp>
        <p:nvSpPr>
          <p:cNvPr id="26" name="Text 20"/>
          <p:cNvSpPr txBox="1"/>
          <p:nvPr/>
        </p:nvSpPr>
        <p:spPr>
          <a:xfrm>
            <a:off x="8987638" y="7058254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26/40</a:t>
            </a:r>
            <a:endParaRPr lang="en-US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1805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1107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可負擔性與普及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41440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以普惠科技理念，讓智能訓練輔助不再高不可攀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305" y="1647749"/>
            <a:ext cx="2628900" cy="38405"/>
          </a:xfrm>
          <a:prstGeom prst="rect">
            <a:avLst/>
          </a:prstGeom>
          <a:solidFill>
            <a:srgbClr val="E53935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24305" y="1986077"/>
            <a:ext cx="342900" cy="3429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3314700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3314700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0" name="Shape 7"/>
          <p:cNvSpPr/>
          <p:nvPr/>
        </p:nvSpPr>
        <p:spPr>
          <a:xfrm>
            <a:off x="9182405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9182405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940918" y="2542946"/>
            <a:ext cx="1815084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170港元</a:t>
            </a:r>
            <a:endParaRPr lang="en-US" sz="3100" dirty="0"/>
          </a:p>
        </p:txBody>
      </p:sp>
      <p:sp>
        <p:nvSpPr>
          <p:cNvPr id="13" name="Text 10"/>
          <p:cNvSpPr txBox="1"/>
          <p:nvPr/>
        </p:nvSpPr>
        <p:spPr>
          <a:xfrm>
            <a:off x="3973982" y="2542946"/>
            <a:ext cx="1614830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2,499+</a:t>
            </a:r>
            <a:endParaRPr lang="en-US" sz="3100" dirty="0"/>
          </a:p>
        </p:txBody>
      </p:sp>
      <p:sp>
        <p:nvSpPr>
          <p:cNvPr id="14" name="Text 11"/>
          <p:cNvSpPr txBox="1"/>
          <p:nvPr/>
        </p:nvSpPr>
        <p:spPr>
          <a:xfrm>
            <a:off x="10178186" y="2542946"/>
            <a:ext cx="9390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3億</a:t>
            </a:r>
            <a:endParaRPr lang="en-US" sz="3100" dirty="0"/>
          </a:p>
        </p:txBody>
      </p:sp>
      <p:sp>
        <p:nvSpPr>
          <p:cNvPr id="15" name="Text 12"/>
          <p:cNvSpPr txBox="1"/>
          <p:nvPr/>
        </p:nvSpPr>
        <p:spPr>
          <a:xfrm>
            <a:off x="1238098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單套硬體成本</a:t>
            </a:r>
            <a:endParaRPr lang="en-US" sz="12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457700" y="1986077"/>
            <a:ext cx="342900" cy="342900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6248095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8" name="Shape 14"/>
          <p:cNvSpPr/>
          <p:nvPr/>
        </p:nvSpPr>
        <p:spPr>
          <a:xfrm>
            <a:off x="6248095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9" name="Text 15"/>
          <p:cNvSpPr txBox="1"/>
          <p:nvPr/>
        </p:nvSpPr>
        <p:spPr>
          <a:xfrm>
            <a:off x="4019702" y="3228746"/>
            <a:ext cx="13432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完整套裝定價範圍</a:t>
            </a:r>
            <a:endParaRPr lang="en-US" sz="1200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45" b="-45"/>
          <a:stretch/>
        </p:blipFill>
        <p:spPr>
          <a:xfrm>
            <a:off x="7434072" y="1986077"/>
            <a:ext cx="256946" cy="342900"/>
          </a:xfrm>
          <a:prstGeom prst="rect">
            <a:avLst/>
          </a:prstGeom>
        </p:spPr>
      </p:pic>
      <p:sp>
        <p:nvSpPr>
          <p:cNvPr id="21" name="Text 16"/>
          <p:cNvSpPr txBox="1"/>
          <p:nvPr/>
        </p:nvSpPr>
        <p:spPr>
          <a:xfrm>
            <a:off x="7244791" y="2542946"/>
            <a:ext cx="9390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3種</a:t>
            </a:r>
            <a:endParaRPr lang="en-US" sz="3100" dirty="0"/>
          </a:p>
        </p:txBody>
      </p:sp>
      <p:sp>
        <p:nvSpPr>
          <p:cNvPr id="22" name="Text 17"/>
          <p:cNvSpPr txBox="1"/>
          <p:nvPr/>
        </p:nvSpPr>
        <p:spPr>
          <a:xfrm>
            <a:off x="7105802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主要應用場景</a:t>
            </a:r>
            <a:endParaRPr lang="en-US" sz="120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rcRect l="-27" r="-27" t="0" b="0"/>
          <a:stretch/>
        </p:blipFill>
        <p:spPr>
          <a:xfrm>
            <a:off x="10282428" y="1986077"/>
            <a:ext cx="428854" cy="342900"/>
          </a:xfrm>
          <a:prstGeom prst="rect">
            <a:avLst/>
          </a:prstGeom>
        </p:spPr>
      </p:pic>
      <p:sp>
        <p:nvSpPr>
          <p:cNvPr id="24" name="Text 18"/>
          <p:cNvSpPr txBox="1"/>
          <p:nvPr/>
        </p:nvSpPr>
        <p:spPr>
          <a:xfrm>
            <a:off x="10039198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全球潛在用戶</a:t>
            </a:r>
            <a:endParaRPr lang="en-US" sz="1200" dirty="0"/>
          </a:p>
        </p:txBody>
      </p:sp>
      <p:sp>
        <p:nvSpPr>
          <p:cNvPr id="25" name="Shape 19"/>
          <p:cNvSpPr/>
          <p:nvPr/>
        </p:nvSpPr>
        <p:spPr>
          <a:xfrm>
            <a:off x="381305" y="4028846"/>
            <a:ext cx="5486400" cy="66770402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6" name="Shape 20"/>
          <p:cNvSpPr/>
          <p:nvPr/>
        </p:nvSpPr>
        <p:spPr>
          <a:xfrm>
            <a:off x="6324905" y="4028846"/>
            <a:ext cx="5486400" cy="66770402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7" name="Text 21"/>
          <p:cNvSpPr txBox="1"/>
          <p:nvPr/>
        </p:nvSpPr>
        <p:spPr>
          <a:xfrm>
            <a:off x="2438705" y="4219956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硬體成本結構細分</a:t>
            </a:r>
            <a:endParaRPr lang="en-US" sz="1300" dirty="0"/>
          </a:p>
        </p:txBody>
      </p:sp>
      <p:sp>
        <p:nvSpPr>
          <p:cNvPr id="28" name="Text 22"/>
          <p:cNvSpPr txBox="1"/>
          <p:nvPr/>
        </p:nvSpPr>
        <p:spPr>
          <a:xfrm>
            <a:off x="8382305" y="4219956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產品定價策略階梯</a:t>
            </a:r>
            <a:endParaRPr lang="en-US" sz="1300" dirty="0"/>
          </a:p>
        </p:txBody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3" b="-3"/>
          <a:stretch/>
        </p:blipFill>
        <p:spPr>
          <a:xfrm>
            <a:off x="571500" y="4619549"/>
            <a:ext cx="5105095" cy="65989505"/>
          </a:xfrm>
          <a:prstGeom prst="rect">
            <a:avLst/>
          </a:prstGeom>
        </p:spPr>
      </p:pic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3" b="-3"/>
          <a:stretch/>
        </p:blipFill>
        <p:spPr>
          <a:xfrm>
            <a:off x="6515100" y="4619549"/>
            <a:ext cx="5105095" cy="65989505"/>
          </a:xfrm>
          <a:prstGeom prst="rect">
            <a:avLst/>
          </a:prstGeom>
        </p:spPr>
      </p:pic>
      <p:sp>
        <p:nvSpPr>
          <p:cNvPr id="31" name="Text 23"/>
          <p:cNvSpPr txBox="1"/>
          <p:nvPr/>
        </p:nvSpPr>
        <p:spPr>
          <a:xfrm>
            <a:off x="8987638" y="70790105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27/40</a:t>
            </a:r>
            <a:endParaRPr lang="en-US" sz="1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619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533003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應用場景擴展: 從球拍到更多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419149"/>
            <a:ext cx="5444338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Coach的低成本IMU + 混合運算技術框架具有高度可遷移性，可擴展至多種運動與健康應用場景。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-80" r="-80" t="0" b="0"/>
          <a:stretch/>
        </p:blipFill>
        <p:spPr>
          <a:xfrm>
            <a:off x="381305" y="2243938"/>
            <a:ext cx="286207" cy="228600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809244" y="2148840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其他球拍運動</a:t>
            </a:r>
            <a:endParaRPr lang="en-US" sz="1300" dirty="0"/>
          </a:p>
        </p:txBody>
      </p:sp>
      <p:sp>
        <p:nvSpPr>
          <p:cNvPr id="7" name="Text 4"/>
          <p:cNvSpPr txBox="1"/>
          <p:nvPr/>
        </p:nvSpPr>
        <p:spPr>
          <a:xfrm>
            <a:off x="809244" y="2453335"/>
            <a:ext cx="515355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網球、羽毛球、壁球等球拍運動，僅需調整安裝位置與重新訓練動作識別模型即可遷移應用。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305" y="3149194"/>
            <a:ext cx="228600" cy="228600"/>
          </a:xfrm>
          <a:prstGeom prst="rect">
            <a:avLst/>
          </a:prstGeom>
        </p:spPr>
      </p:pic>
      <p:sp>
        <p:nvSpPr>
          <p:cNvPr id="9" name="Text 5"/>
          <p:cNvSpPr txBox="1"/>
          <p:nvPr/>
        </p:nvSpPr>
        <p:spPr>
          <a:xfrm>
            <a:off x="752551" y="3054096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康復醫療領域</a:t>
            </a:r>
            <a:endParaRPr lang="en-US" sz="1300" dirty="0"/>
          </a:p>
        </p:txBody>
      </p:sp>
      <p:sp>
        <p:nvSpPr>
          <p:cNvPr id="10" name="Text 6"/>
          <p:cNvSpPr txBox="1"/>
          <p:nvPr/>
        </p:nvSpPr>
        <p:spPr>
          <a:xfrm>
            <a:off x="752551" y="3358591"/>
            <a:ext cx="515355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追蹤上肢康復動作、量化中風患者康復進度、提供精確的訓練指導與評估數據。</a:t>
            </a:r>
            <a:endParaRPr lang="en-US" sz="1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-80" r="-80" t="0" b="0"/>
          <a:stretch/>
        </p:blipFill>
        <p:spPr>
          <a:xfrm>
            <a:off x="381305" y="4053535"/>
            <a:ext cx="286207" cy="228600"/>
          </a:xfrm>
          <a:prstGeom prst="rect">
            <a:avLst/>
          </a:prstGeom>
        </p:spPr>
      </p:pic>
      <p:sp>
        <p:nvSpPr>
          <p:cNvPr id="12" name="Text 7"/>
          <p:cNvSpPr txBox="1"/>
          <p:nvPr/>
        </p:nvSpPr>
        <p:spPr>
          <a:xfrm>
            <a:off x="809244" y="3958438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體育教育應用</a:t>
            </a:r>
            <a:endParaRPr lang="en-US" sz="1300" dirty="0"/>
          </a:p>
        </p:txBody>
      </p:sp>
      <p:sp>
        <p:nvSpPr>
          <p:cNvPr id="13" name="Text 8"/>
          <p:cNvSpPr txBox="1"/>
          <p:nvPr/>
        </p:nvSpPr>
        <p:spPr>
          <a:xfrm>
            <a:off x="809244" y="4262933"/>
            <a:ext cx="515355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體校教學、技能標準化評估、學生訓練數據分析，幫助教師客觀評價學生運動技能。</a:t>
            </a:r>
            <a:endParaRPr lang="en-US" sz="1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rcRect l="-80" r="-80" t="0" b="0"/>
          <a:stretch/>
        </p:blipFill>
        <p:spPr>
          <a:xfrm>
            <a:off x="381305" y="4958791"/>
            <a:ext cx="286207" cy="228600"/>
          </a:xfrm>
          <a:prstGeom prst="rect">
            <a:avLst/>
          </a:prstGeom>
        </p:spPr>
      </p:pic>
      <p:sp>
        <p:nvSpPr>
          <p:cNvPr id="15" name="Text 9"/>
          <p:cNvSpPr txBox="1"/>
          <p:nvPr/>
        </p:nvSpPr>
        <p:spPr>
          <a:xfrm>
            <a:off x="809244" y="4863694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個人健身助手</a:t>
            </a:r>
            <a:endParaRPr lang="en-US" sz="1300" dirty="0"/>
          </a:p>
        </p:txBody>
      </p:sp>
      <p:sp>
        <p:nvSpPr>
          <p:cNvPr id="16" name="Text 10"/>
          <p:cNvSpPr txBox="1"/>
          <p:nvPr/>
        </p:nvSpPr>
        <p:spPr>
          <a:xfrm>
            <a:off x="809244" y="5168189"/>
            <a:ext cx="51535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家庭訓練輔助、自主學習工具，為缺乏專業教練指導的用戶提供即時反饋。</a:t>
            </a:r>
            <a:endParaRPr lang="en-US" sz="12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44" b="-44"/>
          <a:stretch/>
        </p:blipFill>
        <p:spPr>
          <a:xfrm>
            <a:off x="381305" y="5634533"/>
            <a:ext cx="256946" cy="228600"/>
          </a:xfrm>
          <a:prstGeom prst="rect">
            <a:avLst/>
          </a:prstGeom>
        </p:spPr>
      </p:pic>
      <p:sp>
        <p:nvSpPr>
          <p:cNvPr id="18" name="Text 11"/>
          <p:cNvSpPr txBox="1"/>
          <p:nvPr/>
        </p:nvSpPr>
        <p:spPr>
          <a:xfrm>
            <a:off x="780898" y="5539435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視頻運動分析</a:t>
            </a:r>
            <a:endParaRPr lang="en-US" sz="1300" dirty="0"/>
          </a:p>
        </p:txBody>
      </p:sp>
      <p:sp>
        <p:nvSpPr>
          <p:cNvPr id="19" name="Text 12"/>
          <p:cNvSpPr txBox="1"/>
          <p:nvPr/>
        </p:nvSpPr>
        <p:spPr>
          <a:xfrm>
            <a:off x="780898" y="5844845"/>
            <a:ext cx="500085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結合高光一刻功能，適用於任何動作密集型運動的定量分析與精彩片段提取。</a:t>
            </a:r>
            <a:endParaRPr lang="en-US" sz="1200" dirty="0"/>
          </a:p>
        </p:txBody>
      </p:sp>
      <p:sp>
        <p:nvSpPr>
          <p:cNvPr id="20" name="Shape 13"/>
          <p:cNvSpPr/>
          <p:nvPr/>
        </p:nvSpPr>
        <p:spPr>
          <a:xfrm>
            <a:off x="381305" y="6492240"/>
            <a:ext cx="5524805" cy="743407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21" name="Shape 14"/>
          <p:cNvSpPr/>
          <p:nvPr/>
        </p:nvSpPr>
        <p:spPr>
          <a:xfrm>
            <a:off x="381305" y="6492240"/>
            <a:ext cx="38405" cy="7434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22" name="Text 15"/>
          <p:cNvSpPr txBox="1"/>
          <p:nvPr/>
        </p:nvSpPr>
        <p:spPr>
          <a:xfrm>
            <a:off x="562356" y="6634886"/>
            <a:ext cx="527700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技術可遷移性：我們的邊緣計算架構與低成本IMU解決方案，展示了如何用創新設計解決各類運動訓練問題。</a:t>
            </a:r>
            <a:endParaRPr lang="en-US" sz="1200" dirty="0"/>
          </a:p>
        </p:txBody>
      </p:sp>
      <p:sp>
        <p:nvSpPr>
          <p:cNvPr id="23" name="Shape 16"/>
          <p:cNvSpPr/>
          <p:nvPr/>
        </p:nvSpPr>
        <p:spPr>
          <a:xfrm>
            <a:off x="6562649" y="1902866"/>
            <a:ext cx="1561795" cy="1181405"/>
          </a:xfrm>
          <a:prstGeom prst="roundRect">
            <a:avLst>
              <a:gd name="adj" fmla="val 6242"/>
            </a:avLst>
          </a:prstGeom>
          <a:solidFill>
            <a:srgbClr val="0D47A1">
              <a:alpha val="10000"/>
            </a:srgbClr>
          </a:solidFill>
          <a:ln w="25400">
            <a:solidFill>
              <a:srgbClr val="0D47A1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rcRect l="-90" r="-90" t="0" b="0"/>
          <a:stretch/>
        </p:blipFill>
        <p:spPr>
          <a:xfrm>
            <a:off x="7153351" y="2209190"/>
            <a:ext cx="381305" cy="304495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8268005" y="1902866"/>
            <a:ext cx="1561795" cy="1181405"/>
          </a:xfrm>
          <a:prstGeom prst="roundRect">
            <a:avLst>
              <a:gd name="adj" fmla="val 624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6" name="Text 18"/>
          <p:cNvSpPr txBox="1"/>
          <p:nvPr/>
        </p:nvSpPr>
        <p:spPr>
          <a:xfrm>
            <a:off x="7144207" y="2666390"/>
            <a:ext cx="5001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乒乓球</a:t>
            </a:r>
            <a:endParaRPr lang="en-US" sz="1000" dirty="0"/>
          </a:p>
        </p:txBody>
      </p:sp>
      <p:sp>
        <p:nvSpPr>
          <p:cNvPr id="27" name="Text 19"/>
          <p:cNvSpPr txBox="1"/>
          <p:nvPr/>
        </p:nvSpPr>
        <p:spPr>
          <a:xfrm>
            <a:off x="8915400" y="2666390"/>
            <a:ext cx="367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網球</a:t>
            </a:r>
            <a:endParaRPr lang="en-US" sz="1000" dirty="0"/>
          </a:p>
        </p:txBody>
      </p:sp>
      <p:sp>
        <p:nvSpPr>
          <p:cNvPr id="28" name="Shape 20"/>
          <p:cNvSpPr/>
          <p:nvPr/>
        </p:nvSpPr>
        <p:spPr>
          <a:xfrm>
            <a:off x="7781544" y="1826971"/>
            <a:ext cx="428854" cy="228600"/>
          </a:xfrm>
          <a:prstGeom prst="roundRect">
            <a:avLst>
              <a:gd name="adj" fmla="val 333333"/>
            </a:avLst>
          </a:prstGeom>
          <a:solidFill>
            <a:srgbClr val="E53935"/>
          </a:solidFill>
          <a:ln/>
        </p:spPr>
      </p:sp>
      <p:sp>
        <p:nvSpPr>
          <p:cNvPr id="29" name="Text 21"/>
          <p:cNvSpPr txBox="1"/>
          <p:nvPr/>
        </p:nvSpPr>
        <p:spPr>
          <a:xfrm>
            <a:off x="7876642" y="1855318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現有</a:t>
            </a:r>
            <a:endParaRPr lang="en-US" sz="900" dirty="0"/>
          </a:p>
        </p:txBody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8896198" y="2209190"/>
            <a:ext cx="304495" cy="304495"/>
          </a:xfrm>
          <a:prstGeom prst="rect">
            <a:avLst/>
          </a:prstGeom>
        </p:spPr>
      </p:pic>
      <p:sp>
        <p:nvSpPr>
          <p:cNvPr id="31" name="Shape 22"/>
          <p:cNvSpPr/>
          <p:nvPr/>
        </p:nvSpPr>
        <p:spPr>
          <a:xfrm>
            <a:off x="9972446" y="1902866"/>
            <a:ext cx="1561795" cy="1181405"/>
          </a:xfrm>
          <a:prstGeom prst="roundRect">
            <a:avLst>
              <a:gd name="adj" fmla="val 624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0601554" y="2209190"/>
            <a:ext cx="304495" cy="304495"/>
          </a:xfrm>
          <a:prstGeom prst="rect">
            <a:avLst/>
          </a:prstGeom>
        </p:spPr>
      </p:pic>
      <p:sp>
        <p:nvSpPr>
          <p:cNvPr id="33" name="Shape 23"/>
          <p:cNvSpPr/>
          <p:nvPr/>
        </p:nvSpPr>
        <p:spPr>
          <a:xfrm>
            <a:off x="6562649" y="3220517"/>
            <a:ext cx="1561795" cy="1181405"/>
          </a:xfrm>
          <a:prstGeom prst="roundRect">
            <a:avLst>
              <a:gd name="adj" fmla="val 624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4" name="Shape 24"/>
          <p:cNvSpPr/>
          <p:nvPr/>
        </p:nvSpPr>
        <p:spPr>
          <a:xfrm>
            <a:off x="9972446" y="3220517"/>
            <a:ext cx="1561795" cy="1181405"/>
          </a:xfrm>
          <a:prstGeom prst="roundRect">
            <a:avLst>
              <a:gd name="adj" fmla="val 624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5" name="Shape 25"/>
          <p:cNvSpPr/>
          <p:nvPr/>
        </p:nvSpPr>
        <p:spPr>
          <a:xfrm>
            <a:off x="6562649" y="4538167"/>
            <a:ext cx="1561795" cy="1181405"/>
          </a:xfrm>
          <a:prstGeom prst="roundRect">
            <a:avLst>
              <a:gd name="adj" fmla="val 624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6" name="Shape 26"/>
          <p:cNvSpPr/>
          <p:nvPr/>
        </p:nvSpPr>
        <p:spPr>
          <a:xfrm>
            <a:off x="8268005" y="4538167"/>
            <a:ext cx="1561795" cy="1181405"/>
          </a:xfrm>
          <a:prstGeom prst="roundRect">
            <a:avLst>
              <a:gd name="adj" fmla="val 624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7" name="Shape 27"/>
          <p:cNvSpPr/>
          <p:nvPr/>
        </p:nvSpPr>
        <p:spPr>
          <a:xfrm>
            <a:off x="9972446" y="4538167"/>
            <a:ext cx="1561795" cy="1181405"/>
          </a:xfrm>
          <a:prstGeom prst="roundRect">
            <a:avLst>
              <a:gd name="adj" fmla="val 624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8" name="Text 28"/>
          <p:cNvSpPr txBox="1"/>
          <p:nvPr/>
        </p:nvSpPr>
        <p:spPr>
          <a:xfrm>
            <a:off x="10554005" y="2666390"/>
            <a:ext cx="5001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羽毛球</a:t>
            </a:r>
            <a:endParaRPr lang="en-US" sz="1000" dirty="0"/>
          </a:p>
        </p:txBody>
      </p:sp>
      <p:pic>
        <p:nvPicPr>
          <p:cNvPr id="39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191756" y="3526841"/>
            <a:ext cx="304495" cy="304495"/>
          </a:xfrm>
          <a:prstGeom prst="rect">
            <a:avLst/>
          </a:prstGeom>
        </p:spPr>
      </p:pic>
      <p:sp>
        <p:nvSpPr>
          <p:cNvPr id="40" name="Shape 29"/>
          <p:cNvSpPr/>
          <p:nvPr/>
        </p:nvSpPr>
        <p:spPr>
          <a:xfrm>
            <a:off x="8268005" y="3220517"/>
            <a:ext cx="1561795" cy="1181405"/>
          </a:xfrm>
          <a:prstGeom prst="roundRect">
            <a:avLst>
              <a:gd name="adj" fmla="val 624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1" name="Text 30"/>
          <p:cNvSpPr txBox="1"/>
          <p:nvPr/>
        </p:nvSpPr>
        <p:spPr>
          <a:xfrm>
            <a:off x="7077456" y="3984041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康復訓練</a:t>
            </a:r>
            <a:endParaRPr lang="en-US" sz="1000" dirty="0"/>
          </a:p>
        </p:txBody>
      </p:sp>
      <p:sp>
        <p:nvSpPr>
          <p:cNvPr id="42" name="Text 31"/>
          <p:cNvSpPr txBox="1"/>
          <p:nvPr/>
        </p:nvSpPr>
        <p:spPr>
          <a:xfrm>
            <a:off x="8781898" y="3984041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核心技術</a:t>
            </a:r>
            <a:endParaRPr lang="en-US" sz="1000" dirty="0"/>
          </a:p>
        </p:txBody>
      </p:sp>
      <p:sp>
        <p:nvSpPr>
          <p:cNvPr id="43" name="Text 32"/>
          <p:cNvSpPr txBox="1"/>
          <p:nvPr/>
        </p:nvSpPr>
        <p:spPr>
          <a:xfrm>
            <a:off x="7144207" y="5301691"/>
            <a:ext cx="5001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高爾夫</a:t>
            </a:r>
            <a:endParaRPr lang="en-US" sz="1000" dirty="0"/>
          </a:p>
        </p:txBody>
      </p:sp>
      <p:sp>
        <p:nvSpPr>
          <p:cNvPr id="44" name="Text 33"/>
          <p:cNvSpPr txBox="1"/>
          <p:nvPr/>
        </p:nvSpPr>
        <p:spPr>
          <a:xfrm>
            <a:off x="10487254" y="5301691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視頻分析</a:t>
            </a:r>
            <a:endParaRPr lang="en-US" sz="1000" dirty="0"/>
          </a:p>
        </p:txBody>
      </p:sp>
      <p:sp>
        <p:nvSpPr>
          <p:cNvPr id="45" name="Shape 34"/>
          <p:cNvSpPr/>
          <p:nvPr/>
        </p:nvSpPr>
        <p:spPr>
          <a:xfrm>
            <a:off x="7686446" y="3125419"/>
            <a:ext cx="543154" cy="228600"/>
          </a:xfrm>
          <a:prstGeom prst="roundRect">
            <a:avLst>
              <a:gd name="adj" fmla="val 333333"/>
            </a:avLst>
          </a:prstGeom>
          <a:solidFill>
            <a:srgbClr val="E53935"/>
          </a:solidFill>
          <a:ln/>
        </p:spPr>
      </p:sp>
      <p:sp>
        <p:nvSpPr>
          <p:cNvPr id="46" name="Shape 35"/>
          <p:cNvSpPr/>
          <p:nvPr/>
        </p:nvSpPr>
        <p:spPr>
          <a:xfrm>
            <a:off x="9120226" y="3125419"/>
            <a:ext cx="809244" cy="228600"/>
          </a:xfrm>
          <a:prstGeom prst="roundRect">
            <a:avLst>
              <a:gd name="adj" fmla="val 333333"/>
            </a:avLst>
          </a:prstGeom>
          <a:solidFill>
            <a:srgbClr val="E53935"/>
          </a:solidFill>
          <a:ln/>
        </p:spPr>
      </p:sp>
      <p:sp>
        <p:nvSpPr>
          <p:cNvPr id="47" name="Text 36"/>
          <p:cNvSpPr txBox="1"/>
          <p:nvPr/>
        </p:nvSpPr>
        <p:spPr>
          <a:xfrm>
            <a:off x="7781544" y="3153766"/>
            <a:ext cx="4389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潛力大</a:t>
            </a:r>
            <a:endParaRPr lang="en-US" sz="900" dirty="0"/>
          </a:p>
        </p:txBody>
      </p:sp>
      <p:pic>
        <p:nvPicPr>
          <p:cNvPr id="48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8896198" y="3526841"/>
            <a:ext cx="304495" cy="304495"/>
          </a:xfrm>
          <a:prstGeom prst="rect">
            <a:avLst/>
          </a:prstGeom>
        </p:spPr>
      </p:pic>
      <p:sp>
        <p:nvSpPr>
          <p:cNvPr id="49" name="Text 37"/>
          <p:cNvSpPr txBox="1"/>
          <p:nvPr/>
        </p:nvSpPr>
        <p:spPr>
          <a:xfrm>
            <a:off x="9215323" y="3153766"/>
            <a:ext cx="7050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IMU+邊緣AI</a:t>
            </a:r>
            <a:endParaRPr lang="en-US" sz="900" dirty="0"/>
          </a:p>
        </p:txBody>
      </p:sp>
      <p:pic>
        <p:nvPicPr>
          <p:cNvPr id="50" name="Image 10" descr="preencoded.png">    </p:cNvPr>
          <p:cNvPicPr>
            <a:picLocks noChangeAspect="1"/>
          </p:cNvPicPr>
          <p:nvPr/>
        </p:nvPicPr>
        <p:blipFill>
          <a:blip r:embed="rId11"/>
          <a:srcRect l="-90" r="-90" t="0" b="0"/>
          <a:stretch/>
        </p:blipFill>
        <p:spPr>
          <a:xfrm>
            <a:off x="10563149" y="3526841"/>
            <a:ext cx="381305" cy="304495"/>
          </a:xfrm>
          <a:prstGeom prst="rect">
            <a:avLst/>
          </a:prstGeom>
        </p:spPr>
      </p:pic>
      <p:sp>
        <p:nvSpPr>
          <p:cNvPr id="51" name="Text 38"/>
          <p:cNvSpPr txBox="1"/>
          <p:nvPr/>
        </p:nvSpPr>
        <p:spPr>
          <a:xfrm>
            <a:off x="10487254" y="3984041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體育教學</a:t>
            </a:r>
            <a:endParaRPr lang="en-US" sz="1000" dirty="0"/>
          </a:p>
        </p:txBody>
      </p:sp>
      <p:pic>
        <p:nvPicPr>
          <p:cNvPr id="52" name="Image 11" descr="preencoded.png">    </p:cNvPr>
          <p:cNvPicPr>
            <a:picLocks noChangeAspect="1"/>
          </p:cNvPicPr>
          <p:nvPr/>
        </p:nvPicPr>
        <p:blipFill>
          <a:blip r:embed="rId12"/>
          <a:srcRect l="-50" r="-50" t="0" b="0"/>
          <a:stretch/>
        </p:blipFill>
        <p:spPr>
          <a:xfrm>
            <a:off x="7229246" y="4844491"/>
            <a:ext cx="228600" cy="304495"/>
          </a:xfrm>
          <a:prstGeom prst="rect">
            <a:avLst/>
          </a:prstGeom>
        </p:spPr>
      </p:pic>
      <p:pic>
        <p:nvPicPr>
          <p:cNvPr id="53" name="Image 12" descr="preencoded.png">    </p:cNvPr>
          <p:cNvPicPr>
            <a:picLocks noChangeAspect="1"/>
          </p:cNvPicPr>
          <p:nvPr/>
        </p:nvPicPr>
        <p:blipFill>
          <a:blip r:embed="rId13"/>
          <a:srcRect l="-90" r="-90" t="0" b="0"/>
          <a:stretch/>
        </p:blipFill>
        <p:spPr>
          <a:xfrm>
            <a:off x="8858707" y="4844491"/>
            <a:ext cx="381305" cy="304495"/>
          </a:xfrm>
          <a:prstGeom prst="rect">
            <a:avLst/>
          </a:prstGeom>
        </p:spPr>
      </p:pic>
      <p:sp>
        <p:nvSpPr>
          <p:cNvPr id="54" name="Text 39"/>
          <p:cNvSpPr txBox="1"/>
          <p:nvPr/>
        </p:nvSpPr>
        <p:spPr>
          <a:xfrm>
            <a:off x="8781898" y="5301691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個人健身</a:t>
            </a:r>
            <a:endParaRPr lang="en-US" sz="1000" dirty="0"/>
          </a:p>
        </p:txBody>
      </p:sp>
      <p:pic>
        <p:nvPicPr>
          <p:cNvPr id="55" name="Image 13" descr="preencoded.png">    </p:cNvPr>
          <p:cNvPicPr>
            <a:picLocks noChangeAspect="1"/>
          </p:cNvPicPr>
          <p:nvPr/>
        </p:nvPicPr>
        <p:blipFill>
          <a:blip r:embed="rId14"/>
          <a:srcRect l="-50" r="-50" t="0" b="0"/>
          <a:stretch/>
        </p:blipFill>
        <p:spPr>
          <a:xfrm>
            <a:off x="10582351" y="4844491"/>
            <a:ext cx="342900" cy="304495"/>
          </a:xfrm>
          <a:prstGeom prst="rect">
            <a:avLst/>
          </a:prstGeom>
        </p:spPr>
      </p:pic>
      <p:sp>
        <p:nvSpPr>
          <p:cNvPr id="56" name="Shape 40"/>
          <p:cNvSpPr/>
          <p:nvPr/>
        </p:nvSpPr>
        <p:spPr>
          <a:xfrm>
            <a:off x="11210544" y="4443070"/>
            <a:ext cx="428854" cy="228600"/>
          </a:xfrm>
          <a:prstGeom prst="roundRect">
            <a:avLst>
              <a:gd name="adj" fmla="val 333333"/>
            </a:avLst>
          </a:prstGeom>
          <a:solidFill>
            <a:srgbClr val="E53935"/>
          </a:solidFill>
          <a:ln/>
        </p:spPr>
      </p:sp>
      <p:sp>
        <p:nvSpPr>
          <p:cNvPr id="57" name="Text 41"/>
          <p:cNvSpPr txBox="1"/>
          <p:nvPr/>
        </p:nvSpPr>
        <p:spPr>
          <a:xfrm>
            <a:off x="11305642" y="4471416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創新</a:t>
            </a:r>
            <a:endParaRPr lang="en-US" sz="900" dirty="0"/>
          </a:p>
        </p:txBody>
      </p:sp>
      <p:sp>
        <p:nvSpPr>
          <p:cNvPr id="58" name="Text 42"/>
          <p:cNvSpPr txBox="1"/>
          <p:nvPr/>
        </p:nvSpPr>
        <p:spPr>
          <a:xfrm>
            <a:off x="8987638" y="7225589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28/40</a:t>
            </a:r>
            <a:endParaRPr lang="en-US" sz="1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577175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4310482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商業化潛力與定價情境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439186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從高階套裝到普惠校園版,不同市場定位的商業計劃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5486400" cy="3752698"/>
          </a:xfrm>
          <a:prstGeom prst="roundRect">
            <a:avLst>
              <a:gd name="adj" fmla="val 495"/>
            </a:avLst>
          </a:prstGeom>
          <a:solidFill>
            <a:srgbClr val="E3F2FD"/>
          </a:solidFill>
          <a:ln w="25400">
            <a:solidFill>
              <a:srgbClr val="1E88E5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3" b="-13"/>
          <a:stretch/>
        </p:blipFill>
        <p:spPr>
          <a:xfrm>
            <a:off x="2909621" y="1971446"/>
            <a:ext cx="428854" cy="381305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2161642" y="2595982"/>
            <a:ext cx="2105863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情境 A: 高階套裝版</a:t>
            </a:r>
            <a:endParaRPr lang="en-US" sz="1800" dirty="0"/>
          </a:p>
        </p:txBody>
      </p:sp>
      <p:sp>
        <p:nvSpPr>
          <p:cNvPr id="8" name="Text 5"/>
          <p:cNvSpPr txBox="1"/>
          <p:nvPr/>
        </p:nvSpPr>
        <p:spPr>
          <a:xfrm>
            <a:off x="1997050" y="3114446"/>
            <a:ext cx="2457907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HK$ 2,499 - 3,499</a:t>
            </a:r>
            <a:endParaRPr lang="en-US" sz="21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296973" y="3767328"/>
            <a:ext cx="152705" cy="152705"/>
          </a:xfrm>
          <a:prstGeom prst="rect">
            <a:avLst/>
          </a:prstGeom>
        </p:spPr>
      </p:pic>
      <p:sp>
        <p:nvSpPr>
          <p:cNvPr id="10" name="Text 6"/>
          <p:cNvSpPr txBox="1"/>
          <p:nvPr/>
        </p:nvSpPr>
        <p:spPr>
          <a:xfrm>
            <a:off x="2449678" y="3719779"/>
            <a:ext cx="16194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完整硬體 + 專業版App</a:t>
            </a:r>
            <a:endParaRPr lang="en-US" sz="1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361895" y="4043477"/>
            <a:ext cx="152705" cy="152705"/>
          </a:xfrm>
          <a:prstGeom prst="rect">
            <a:avLst/>
          </a:prstGeom>
        </p:spPr>
      </p:pic>
      <p:sp>
        <p:nvSpPr>
          <p:cNvPr id="12" name="Text 7"/>
          <p:cNvSpPr txBox="1"/>
          <p:nvPr/>
        </p:nvSpPr>
        <p:spPr>
          <a:xfrm>
            <a:off x="2514600" y="3995928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一年雲端存儲與分析</a:t>
            </a:r>
            <a:endParaRPr lang="en-US" sz="1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38705" y="4319626"/>
            <a:ext cx="152705" cy="152705"/>
          </a:xfrm>
          <a:prstGeom prst="rect">
            <a:avLst/>
          </a:prstGeom>
        </p:spPr>
      </p:pic>
      <p:sp>
        <p:nvSpPr>
          <p:cNvPr id="14" name="Text 8"/>
          <p:cNvSpPr txBox="1"/>
          <p:nvPr/>
        </p:nvSpPr>
        <p:spPr>
          <a:xfrm>
            <a:off x="2590495" y="4272077"/>
            <a:ext cx="13432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教練協作平台整合</a:t>
            </a:r>
            <a:endParaRPr lang="en-US" sz="12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590495" y="4595774"/>
            <a:ext cx="152705" cy="152705"/>
          </a:xfrm>
          <a:prstGeom prst="rect">
            <a:avLst/>
          </a:prstGeom>
        </p:spPr>
      </p:pic>
      <p:sp>
        <p:nvSpPr>
          <p:cNvPr id="16" name="Text 9"/>
          <p:cNvSpPr txBox="1"/>
          <p:nvPr/>
        </p:nvSpPr>
        <p:spPr>
          <a:xfrm>
            <a:off x="2743200" y="454822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專業技術支援</a:t>
            </a:r>
            <a:endParaRPr lang="en-US" sz="1200" dirty="0"/>
          </a:p>
        </p:txBody>
      </p:sp>
      <p:sp>
        <p:nvSpPr>
          <p:cNvPr id="17" name="Text 10"/>
          <p:cNvSpPr txBox="1"/>
          <p:nvPr/>
        </p:nvSpPr>
        <p:spPr>
          <a:xfrm>
            <a:off x="2223821" y="4943246"/>
            <a:ext cx="19101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適合: 專業訓練機構、私人教練</a:t>
            </a:r>
            <a:endParaRPr lang="en-US" sz="1000" dirty="0"/>
          </a:p>
        </p:txBody>
      </p:sp>
      <p:sp>
        <p:nvSpPr>
          <p:cNvPr id="18" name="Shape 11"/>
          <p:cNvSpPr/>
          <p:nvPr/>
        </p:nvSpPr>
        <p:spPr>
          <a:xfrm>
            <a:off x="6324905" y="1647749"/>
            <a:ext cx="5486400" cy="3752698"/>
          </a:xfrm>
          <a:prstGeom prst="roundRect">
            <a:avLst>
              <a:gd name="adj" fmla="val 495"/>
            </a:avLst>
          </a:prstGeom>
          <a:solidFill>
            <a:srgbClr val="FFEBEE"/>
          </a:solidFill>
          <a:ln w="25400">
            <a:solidFill>
              <a:srgbClr val="C62828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24" b="-24"/>
          <a:stretch/>
        </p:blipFill>
        <p:spPr>
          <a:xfrm>
            <a:off x="8829446" y="1971446"/>
            <a:ext cx="476402" cy="381305"/>
          </a:xfrm>
          <a:prstGeom prst="rect">
            <a:avLst/>
          </a:prstGeom>
        </p:spPr>
      </p:pic>
      <p:sp>
        <p:nvSpPr>
          <p:cNvPr id="20" name="Text 12"/>
          <p:cNvSpPr txBox="1"/>
          <p:nvPr/>
        </p:nvSpPr>
        <p:spPr>
          <a:xfrm>
            <a:off x="8100670" y="2595982"/>
            <a:ext cx="2115007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情境 B: 普惠校園版</a:t>
            </a:r>
            <a:endParaRPr lang="en-US" sz="1800" dirty="0"/>
          </a:p>
        </p:txBody>
      </p:sp>
      <p:sp>
        <p:nvSpPr>
          <p:cNvPr id="21" name="Text 13"/>
          <p:cNvSpPr txBox="1"/>
          <p:nvPr/>
        </p:nvSpPr>
        <p:spPr>
          <a:xfrm>
            <a:off x="8184794" y="3114446"/>
            <a:ext cx="1972361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1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HK$ 500 - 800</a:t>
            </a:r>
            <a:endParaRPr lang="en-US" sz="210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8240573" y="3767328"/>
            <a:ext cx="152705" cy="152705"/>
          </a:xfrm>
          <a:prstGeom prst="rect">
            <a:avLst/>
          </a:prstGeom>
        </p:spPr>
      </p:pic>
      <p:sp>
        <p:nvSpPr>
          <p:cNvPr id="23" name="Text 14"/>
          <p:cNvSpPr txBox="1"/>
          <p:nvPr/>
        </p:nvSpPr>
        <p:spPr>
          <a:xfrm>
            <a:off x="8393278" y="3719779"/>
            <a:ext cx="16194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基本硬體 + 標準版App</a:t>
            </a:r>
            <a:endParaRPr lang="en-US" sz="1200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8458200" y="4043477"/>
            <a:ext cx="152705" cy="152705"/>
          </a:xfrm>
          <a:prstGeom prst="rect">
            <a:avLst/>
          </a:prstGeom>
        </p:spPr>
      </p:pic>
      <p:sp>
        <p:nvSpPr>
          <p:cNvPr id="25" name="Text 15"/>
          <p:cNvSpPr txBox="1"/>
          <p:nvPr/>
        </p:nvSpPr>
        <p:spPr>
          <a:xfrm>
            <a:off x="8610905" y="3995928"/>
            <a:ext cx="1191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本地存儲與分析</a:t>
            </a:r>
            <a:endParaRPr lang="en-US" sz="1200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8534095" y="4319626"/>
            <a:ext cx="152705" cy="152705"/>
          </a:xfrm>
          <a:prstGeom prst="rect">
            <a:avLst/>
          </a:prstGeom>
        </p:spPr>
      </p:pic>
      <p:sp>
        <p:nvSpPr>
          <p:cNvPr id="27" name="Text 16"/>
          <p:cNvSpPr txBox="1"/>
          <p:nvPr/>
        </p:nvSpPr>
        <p:spPr>
          <a:xfrm>
            <a:off x="8686800" y="4272077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校隊練習模式</a:t>
            </a:r>
            <a:endParaRPr lang="en-US" sz="1200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8534095" y="4595774"/>
            <a:ext cx="152705" cy="152705"/>
          </a:xfrm>
          <a:prstGeom prst="rect">
            <a:avLst/>
          </a:prstGeom>
        </p:spPr>
      </p:pic>
      <p:sp>
        <p:nvSpPr>
          <p:cNvPr id="29" name="Text 17"/>
          <p:cNvSpPr txBox="1"/>
          <p:nvPr/>
        </p:nvSpPr>
        <p:spPr>
          <a:xfrm>
            <a:off x="8686800" y="454822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社群技術支援</a:t>
            </a:r>
            <a:endParaRPr lang="en-US" sz="1200" dirty="0"/>
          </a:p>
        </p:txBody>
      </p:sp>
      <p:sp>
        <p:nvSpPr>
          <p:cNvPr id="30" name="Text 18"/>
          <p:cNvSpPr txBox="1"/>
          <p:nvPr/>
        </p:nvSpPr>
        <p:spPr>
          <a:xfrm>
            <a:off x="8167421" y="4943246"/>
            <a:ext cx="19101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適合: 學校、社區中心、青少年</a:t>
            </a:r>
            <a:endParaRPr lang="en-US" sz="1000" dirty="0"/>
          </a:p>
        </p:txBody>
      </p:sp>
      <p:sp>
        <p:nvSpPr>
          <p:cNvPr id="31" name="Shape 19"/>
          <p:cNvSpPr/>
          <p:nvPr/>
        </p:nvSpPr>
        <p:spPr>
          <a:xfrm>
            <a:off x="381305" y="5686654"/>
            <a:ext cx="1429207" cy="5522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32" name="Shape 20"/>
          <p:cNvSpPr/>
          <p:nvPr/>
        </p:nvSpPr>
        <p:spPr>
          <a:xfrm>
            <a:off x="381305" y="6229807"/>
            <a:ext cx="1429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3" name="Shape 21"/>
          <p:cNvSpPr/>
          <p:nvPr/>
        </p:nvSpPr>
        <p:spPr>
          <a:xfrm>
            <a:off x="1809598" y="5686654"/>
            <a:ext cx="3448202" cy="5522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34" name="Shape 22"/>
          <p:cNvSpPr/>
          <p:nvPr/>
        </p:nvSpPr>
        <p:spPr>
          <a:xfrm>
            <a:off x="1809598" y="6229807"/>
            <a:ext cx="34482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5" name="Shape 23"/>
          <p:cNvSpPr/>
          <p:nvPr/>
        </p:nvSpPr>
        <p:spPr>
          <a:xfrm>
            <a:off x="5254142" y="5686654"/>
            <a:ext cx="3286354" cy="5522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36" name="Shape 24"/>
          <p:cNvSpPr/>
          <p:nvPr/>
        </p:nvSpPr>
        <p:spPr>
          <a:xfrm>
            <a:off x="5254142" y="6229807"/>
            <a:ext cx="328635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7" name="Shape 25"/>
          <p:cNvSpPr/>
          <p:nvPr/>
        </p:nvSpPr>
        <p:spPr>
          <a:xfrm>
            <a:off x="8538667" y="5686654"/>
            <a:ext cx="3276295" cy="5522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38" name="Shape 26"/>
          <p:cNvSpPr/>
          <p:nvPr/>
        </p:nvSpPr>
        <p:spPr>
          <a:xfrm>
            <a:off x="8538667" y="6229807"/>
            <a:ext cx="3276295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9" name="Text 27"/>
          <p:cNvSpPr txBox="1"/>
          <p:nvPr/>
        </p:nvSpPr>
        <p:spPr>
          <a:xfrm>
            <a:off x="523951" y="5829300"/>
            <a:ext cx="8147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目標市場</a:t>
            </a:r>
            <a:endParaRPr lang="en-US" sz="1300" dirty="0"/>
          </a:p>
        </p:txBody>
      </p:sp>
      <p:sp>
        <p:nvSpPr>
          <p:cNvPr id="40" name="Text 28"/>
          <p:cNvSpPr txBox="1"/>
          <p:nvPr/>
        </p:nvSpPr>
        <p:spPr>
          <a:xfrm>
            <a:off x="3189427" y="5829300"/>
            <a:ext cx="8147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目標客群</a:t>
            </a:r>
            <a:endParaRPr lang="en-US" sz="1300" dirty="0"/>
          </a:p>
        </p:txBody>
      </p:sp>
      <p:sp>
        <p:nvSpPr>
          <p:cNvPr id="41" name="Text 29"/>
          <p:cNvSpPr txBox="1"/>
          <p:nvPr/>
        </p:nvSpPr>
        <p:spPr>
          <a:xfrm>
            <a:off x="6553505" y="5829300"/>
            <a:ext cx="8147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預估銷量</a:t>
            </a:r>
            <a:endParaRPr lang="en-US" sz="1300" dirty="0"/>
          </a:p>
        </p:txBody>
      </p:sp>
      <p:sp>
        <p:nvSpPr>
          <p:cNvPr id="42" name="Text 30"/>
          <p:cNvSpPr txBox="1"/>
          <p:nvPr/>
        </p:nvSpPr>
        <p:spPr>
          <a:xfrm>
            <a:off x="9492386" y="5829300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預估年營收 (港元)</a:t>
            </a:r>
            <a:endParaRPr lang="en-US" sz="1300" dirty="0"/>
          </a:p>
        </p:txBody>
      </p:sp>
      <p:sp>
        <p:nvSpPr>
          <p:cNvPr id="43" name="Shape 31"/>
          <p:cNvSpPr/>
          <p:nvPr/>
        </p:nvSpPr>
        <p:spPr>
          <a:xfrm>
            <a:off x="381305" y="6238951"/>
            <a:ext cx="1429207" cy="523951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44" name="Shape 32"/>
          <p:cNvSpPr/>
          <p:nvPr/>
        </p:nvSpPr>
        <p:spPr>
          <a:xfrm>
            <a:off x="381305" y="6753758"/>
            <a:ext cx="1429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5" name="Shape 33"/>
          <p:cNvSpPr/>
          <p:nvPr/>
        </p:nvSpPr>
        <p:spPr>
          <a:xfrm>
            <a:off x="381305" y="6762902"/>
            <a:ext cx="1429207" cy="523951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46" name="Shape 34"/>
          <p:cNvSpPr/>
          <p:nvPr/>
        </p:nvSpPr>
        <p:spPr>
          <a:xfrm>
            <a:off x="381305" y="7277710"/>
            <a:ext cx="1429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7" name="Shape 35"/>
          <p:cNvSpPr/>
          <p:nvPr/>
        </p:nvSpPr>
        <p:spPr>
          <a:xfrm>
            <a:off x="381305" y="7286854"/>
            <a:ext cx="1429207" cy="523951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48" name="Shape 36"/>
          <p:cNvSpPr/>
          <p:nvPr/>
        </p:nvSpPr>
        <p:spPr>
          <a:xfrm>
            <a:off x="381305" y="7801661"/>
            <a:ext cx="1429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9" name="Shape 37"/>
          <p:cNvSpPr/>
          <p:nvPr/>
        </p:nvSpPr>
        <p:spPr>
          <a:xfrm>
            <a:off x="381305" y="7810805"/>
            <a:ext cx="1429207" cy="523951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50" name="Shape 38"/>
          <p:cNvSpPr/>
          <p:nvPr/>
        </p:nvSpPr>
        <p:spPr>
          <a:xfrm>
            <a:off x="381305" y="8325612"/>
            <a:ext cx="1429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1" name="Text 39"/>
          <p:cNvSpPr txBox="1"/>
          <p:nvPr/>
        </p:nvSpPr>
        <p:spPr>
          <a:xfrm>
            <a:off x="523951" y="638159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香港校隊</a:t>
            </a:r>
            <a:endParaRPr lang="en-US" sz="1200" dirty="0"/>
          </a:p>
        </p:txBody>
      </p:sp>
      <p:sp>
        <p:nvSpPr>
          <p:cNvPr id="52" name="Text 40"/>
          <p:cNvSpPr txBox="1"/>
          <p:nvPr/>
        </p:nvSpPr>
        <p:spPr>
          <a:xfrm>
            <a:off x="523951" y="6905549"/>
            <a:ext cx="12481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乒乓球館/俱樂部</a:t>
            </a:r>
            <a:endParaRPr lang="en-US" sz="1200" dirty="0"/>
          </a:p>
        </p:txBody>
      </p:sp>
      <p:sp>
        <p:nvSpPr>
          <p:cNvPr id="53" name="Text 41"/>
          <p:cNvSpPr txBox="1"/>
          <p:nvPr/>
        </p:nvSpPr>
        <p:spPr>
          <a:xfrm>
            <a:off x="523951" y="7429500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專業教練</a:t>
            </a:r>
            <a:endParaRPr lang="en-US" sz="1200" dirty="0"/>
          </a:p>
        </p:txBody>
      </p:sp>
      <p:sp>
        <p:nvSpPr>
          <p:cNvPr id="54" name="Text 42"/>
          <p:cNvSpPr txBox="1"/>
          <p:nvPr/>
        </p:nvSpPr>
        <p:spPr>
          <a:xfrm>
            <a:off x="523951" y="7953451"/>
            <a:ext cx="11814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總計 (保守估算)</a:t>
            </a:r>
            <a:endParaRPr lang="en-US" sz="1200" dirty="0"/>
          </a:p>
        </p:txBody>
      </p:sp>
      <p:sp>
        <p:nvSpPr>
          <p:cNvPr id="55" name="Shape 43"/>
          <p:cNvSpPr/>
          <p:nvPr/>
        </p:nvSpPr>
        <p:spPr>
          <a:xfrm>
            <a:off x="1809598" y="6753758"/>
            <a:ext cx="34482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6" name="Shape 44"/>
          <p:cNvSpPr/>
          <p:nvPr/>
        </p:nvSpPr>
        <p:spPr>
          <a:xfrm>
            <a:off x="5254142" y="6753758"/>
            <a:ext cx="328635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7" name="Shape 45"/>
          <p:cNvSpPr/>
          <p:nvPr/>
        </p:nvSpPr>
        <p:spPr>
          <a:xfrm>
            <a:off x="8538667" y="6753758"/>
            <a:ext cx="3276295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8" name="Shape 46"/>
          <p:cNvSpPr/>
          <p:nvPr/>
        </p:nvSpPr>
        <p:spPr>
          <a:xfrm>
            <a:off x="1809598" y="7277710"/>
            <a:ext cx="34482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9" name="Shape 47"/>
          <p:cNvSpPr/>
          <p:nvPr/>
        </p:nvSpPr>
        <p:spPr>
          <a:xfrm>
            <a:off x="5254142" y="7277710"/>
            <a:ext cx="328635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0" name="Shape 48"/>
          <p:cNvSpPr/>
          <p:nvPr/>
        </p:nvSpPr>
        <p:spPr>
          <a:xfrm>
            <a:off x="8538667" y="7277710"/>
            <a:ext cx="3276295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1" name="Shape 49"/>
          <p:cNvSpPr/>
          <p:nvPr/>
        </p:nvSpPr>
        <p:spPr>
          <a:xfrm>
            <a:off x="1809598" y="7801661"/>
            <a:ext cx="34482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2" name="Shape 50"/>
          <p:cNvSpPr/>
          <p:nvPr/>
        </p:nvSpPr>
        <p:spPr>
          <a:xfrm>
            <a:off x="5254142" y="7801661"/>
            <a:ext cx="328635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3" name="Shape 51"/>
          <p:cNvSpPr/>
          <p:nvPr/>
        </p:nvSpPr>
        <p:spPr>
          <a:xfrm>
            <a:off x="8538667" y="7801661"/>
            <a:ext cx="3276295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4" name="Shape 52"/>
          <p:cNvSpPr/>
          <p:nvPr/>
        </p:nvSpPr>
        <p:spPr>
          <a:xfrm>
            <a:off x="1809598" y="8325612"/>
            <a:ext cx="34482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5" name="Shape 53"/>
          <p:cNvSpPr/>
          <p:nvPr/>
        </p:nvSpPr>
        <p:spPr>
          <a:xfrm>
            <a:off x="5254142" y="8325612"/>
            <a:ext cx="328635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6" name="Shape 54"/>
          <p:cNvSpPr/>
          <p:nvPr/>
        </p:nvSpPr>
        <p:spPr>
          <a:xfrm>
            <a:off x="8538667" y="8325612"/>
            <a:ext cx="3276295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7" name="Text 55"/>
          <p:cNvSpPr txBox="1"/>
          <p:nvPr/>
        </p:nvSpPr>
        <p:spPr>
          <a:xfrm>
            <a:off x="2806294" y="6381598"/>
            <a:ext cx="1571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30-50所學校 x 5-10套</a:t>
            </a:r>
            <a:endParaRPr lang="en-US" sz="1200" dirty="0"/>
          </a:p>
        </p:txBody>
      </p:sp>
      <p:sp>
        <p:nvSpPr>
          <p:cNvPr id="68" name="Text 56"/>
          <p:cNvSpPr txBox="1"/>
          <p:nvPr/>
        </p:nvSpPr>
        <p:spPr>
          <a:xfrm>
            <a:off x="9857232" y="6381598"/>
            <a:ext cx="7525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~180,000</a:t>
            </a:r>
            <a:endParaRPr lang="en-US" sz="1200" dirty="0"/>
          </a:p>
        </p:txBody>
      </p:sp>
      <p:sp>
        <p:nvSpPr>
          <p:cNvPr id="69" name="Text 57"/>
          <p:cNvSpPr txBox="1"/>
          <p:nvPr/>
        </p:nvSpPr>
        <p:spPr>
          <a:xfrm>
            <a:off x="2958998" y="6905549"/>
            <a:ext cx="12673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20-30家 x 5-10套</a:t>
            </a:r>
            <a:endParaRPr lang="en-US" sz="1200" dirty="0"/>
          </a:p>
        </p:txBody>
      </p:sp>
      <p:sp>
        <p:nvSpPr>
          <p:cNvPr id="70" name="Text 58"/>
          <p:cNvSpPr txBox="1"/>
          <p:nvPr/>
        </p:nvSpPr>
        <p:spPr>
          <a:xfrm>
            <a:off x="9857232" y="6905549"/>
            <a:ext cx="7525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~120,000</a:t>
            </a:r>
            <a:endParaRPr lang="en-US" sz="1200" dirty="0"/>
          </a:p>
        </p:txBody>
      </p:sp>
      <p:sp>
        <p:nvSpPr>
          <p:cNvPr id="71" name="Text 59"/>
          <p:cNvSpPr txBox="1"/>
          <p:nvPr/>
        </p:nvSpPr>
        <p:spPr>
          <a:xfrm>
            <a:off x="3001061" y="7429500"/>
            <a:ext cx="11814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15-25位 x 1-2套</a:t>
            </a:r>
            <a:endParaRPr lang="en-US" sz="1200" dirty="0"/>
          </a:p>
        </p:txBody>
      </p:sp>
      <p:sp>
        <p:nvSpPr>
          <p:cNvPr id="72" name="Text 60"/>
          <p:cNvSpPr txBox="1"/>
          <p:nvPr/>
        </p:nvSpPr>
        <p:spPr>
          <a:xfrm>
            <a:off x="9899294" y="7429500"/>
            <a:ext cx="6675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~90,000</a:t>
            </a:r>
            <a:endParaRPr lang="en-US" sz="1200" dirty="0"/>
          </a:p>
        </p:txBody>
      </p:sp>
      <p:sp>
        <p:nvSpPr>
          <p:cNvPr id="73" name="Text 61"/>
          <p:cNvSpPr txBox="1"/>
          <p:nvPr/>
        </p:nvSpPr>
        <p:spPr>
          <a:xfrm>
            <a:off x="3505810" y="7953451"/>
            <a:ext cx="1719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</a:t>
            </a:r>
            <a:endParaRPr lang="en-US" sz="1200" dirty="0"/>
          </a:p>
        </p:txBody>
      </p:sp>
      <p:sp>
        <p:nvSpPr>
          <p:cNvPr id="74" name="Text 62"/>
          <p:cNvSpPr txBox="1"/>
          <p:nvPr/>
        </p:nvSpPr>
        <p:spPr>
          <a:xfrm>
            <a:off x="6473952" y="6381598"/>
            <a:ext cx="9628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300套 情境B</a:t>
            </a:r>
            <a:endParaRPr lang="en-US" sz="1200" dirty="0"/>
          </a:p>
        </p:txBody>
      </p:sp>
      <p:sp>
        <p:nvSpPr>
          <p:cNvPr id="75" name="Text 63"/>
          <p:cNvSpPr txBox="1"/>
          <p:nvPr/>
        </p:nvSpPr>
        <p:spPr>
          <a:xfrm>
            <a:off x="6210605" y="6905549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200套 情境B / 情境A</a:t>
            </a:r>
            <a:endParaRPr lang="en-US" sz="1200" dirty="0"/>
          </a:p>
        </p:txBody>
      </p:sp>
      <p:sp>
        <p:nvSpPr>
          <p:cNvPr id="76" name="Text 64"/>
          <p:cNvSpPr txBox="1"/>
          <p:nvPr/>
        </p:nvSpPr>
        <p:spPr>
          <a:xfrm>
            <a:off x="6519672" y="7429500"/>
            <a:ext cx="8769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30套 情境A</a:t>
            </a:r>
            <a:endParaRPr lang="en-US" sz="1200" dirty="0"/>
          </a:p>
        </p:txBody>
      </p:sp>
      <p:sp>
        <p:nvSpPr>
          <p:cNvPr id="77" name="Text 65"/>
          <p:cNvSpPr txBox="1"/>
          <p:nvPr/>
        </p:nvSpPr>
        <p:spPr>
          <a:xfrm>
            <a:off x="6651346" y="7953451"/>
            <a:ext cx="6099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~500套</a:t>
            </a:r>
            <a:endParaRPr lang="en-US" sz="1200" dirty="0"/>
          </a:p>
        </p:txBody>
      </p:sp>
      <p:sp>
        <p:nvSpPr>
          <p:cNvPr id="78" name="Text 66"/>
          <p:cNvSpPr txBox="1"/>
          <p:nvPr/>
        </p:nvSpPr>
        <p:spPr>
          <a:xfrm>
            <a:off x="9857232" y="7953451"/>
            <a:ext cx="7525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~300,000</a:t>
            </a:r>
            <a:endParaRPr lang="en-US" sz="1200" dirty="0"/>
          </a:p>
        </p:txBody>
      </p:sp>
      <p:sp>
        <p:nvSpPr>
          <p:cNvPr id="79" name="Shape 67"/>
          <p:cNvSpPr/>
          <p:nvPr/>
        </p:nvSpPr>
        <p:spPr>
          <a:xfrm>
            <a:off x="381305" y="8810244"/>
            <a:ext cx="11430000" cy="66580207"/>
          </a:xfrm>
          <a:prstGeom prst="roundRect">
            <a:avLst>
              <a:gd name="adj" fmla="val 6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80" name="Text 68"/>
          <p:cNvSpPr txBox="1"/>
          <p:nvPr/>
        </p:nvSpPr>
        <p:spPr>
          <a:xfrm>
            <a:off x="5052060" y="9001354"/>
            <a:ext cx="22384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年度營收預測 (情境組合)</a:t>
            </a:r>
            <a:endParaRPr lang="en-US" sz="1500" dirty="0"/>
          </a:p>
        </p:txBody>
      </p:sp>
      <p:pic>
        <p:nvPicPr>
          <p:cNvPr id="81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1" b="-1"/>
          <a:stretch/>
        </p:blipFill>
        <p:spPr>
          <a:xfrm>
            <a:off x="571500" y="9430207"/>
            <a:ext cx="11048695" cy="65770049"/>
          </a:xfrm>
          <a:prstGeom prst="rect">
            <a:avLst/>
          </a:prstGeom>
        </p:spPr>
      </p:pic>
      <p:sp>
        <p:nvSpPr>
          <p:cNvPr id="82" name="Text 69"/>
          <p:cNvSpPr txBox="1"/>
          <p:nvPr/>
        </p:nvSpPr>
        <p:spPr>
          <a:xfrm>
            <a:off x="8987638" y="75381307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29/40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8720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4358030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訓練核心痛點: 5大困境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419149"/>
            <a:ext cx="5615330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乒乓球訓練中，我們經常面臨這些挑戰，導致技術提升緩慢且難以突破瓶頸，這也是SmartRacket Coach誕生的原因。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381305" y="2148840"/>
            <a:ext cx="5524805" cy="961949"/>
          </a:xfrm>
          <a:prstGeom prst="rect">
            <a:avLst/>
          </a:prstGeom>
          <a:solidFill>
            <a:srgbClr val="0D47A1">
              <a:alpha val="5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81305" y="2148840"/>
            <a:ext cx="38405" cy="961949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7" name="Shape 5"/>
          <p:cNvSpPr/>
          <p:nvPr/>
        </p:nvSpPr>
        <p:spPr>
          <a:xfrm>
            <a:off x="381305" y="3299155"/>
            <a:ext cx="5524805" cy="961949"/>
          </a:xfrm>
          <a:prstGeom prst="rect">
            <a:avLst/>
          </a:prstGeom>
          <a:solidFill>
            <a:srgbClr val="0D47A1">
              <a:alpha val="5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381305" y="3299155"/>
            <a:ext cx="38405" cy="961949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9" name="Shape 7"/>
          <p:cNvSpPr/>
          <p:nvPr/>
        </p:nvSpPr>
        <p:spPr>
          <a:xfrm>
            <a:off x="381305" y="5600700"/>
            <a:ext cx="5524805" cy="961949"/>
          </a:xfrm>
          <a:prstGeom prst="rect">
            <a:avLst/>
          </a:prstGeom>
          <a:solidFill>
            <a:srgbClr val="0D47A1">
              <a:alpha val="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381305" y="5600700"/>
            <a:ext cx="38405" cy="961949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1" name="Shape 9"/>
          <p:cNvSpPr/>
          <p:nvPr/>
        </p:nvSpPr>
        <p:spPr>
          <a:xfrm>
            <a:off x="381305" y="6751930"/>
            <a:ext cx="5524805" cy="961949"/>
          </a:xfrm>
          <a:prstGeom prst="rect">
            <a:avLst/>
          </a:prstGeom>
          <a:solidFill>
            <a:srgbClr val="0D47A1">
              <a:alpha val="5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381305" y="6751930"/>
            <a:ext cx="38405" cy="961949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3" name="Shape 11"/>
          <p:cNvSpPr/>
          <p:nvPr/>
        </p:nvSpPr>
        <p:spPr>
          <a:xfrm>
            <a:off x="562356" y="2263140"/>
            <a:ext cx="381305" cy="381305"/>
          </a:xfrm>
          <a:prstGeom prst="ellipse">
            <a:avLst/>
          </a:prstGeom>
          <a:solidFill>
            <a:srgbClr val="0D47A1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66598" y="2368296"/>
            <a:ext cx="171907" cy="171907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381305" y="4450385"/>
            <a:ext cx="5524805" cy="961949"/>
          </a:xfrm>
          <a:prstGeom prst="rect">
            <a:avLst/>
          </a:prstGeom>
          <a:solidFill>
            <a:srgbClr val="0D47A1">
              <a:alpha val="5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381305" y="4450385"/>
            <a:ext cx="38405" cy="961949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7" name="Shape 14"/>
          <p:cNvSpPr/>
          <p:nvPr/>
        </p:nvSpPr>
        <p:spPr>
          <a:xfrm>
            <a:off x="562356" y="3413455"/>
            <a:ext cx="381305" cy="381305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18" name="Shape 15"/>
          <p:cNvSpPr/>
          <p:nvPr/>
        </p:nvSpPr>
        <p:spPr>
          <a:xfrm>
            <a:off x="562356" y="4564685"/>
            <a:ext cx="381305" cy="381305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19" name="Shape 16"/>
          <p:cNvSpPr/>
          <p:nvPr/>
        </p:nvSpPr>
        <p:spPr>
          <a:xfrm>
            <a:off x="562356" y="5715000"/>
            <a:ext cx="381305" cy="381305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20" name="Shape 17"/>
          <p:cNvSpPr/>
          <p:nvPr/>
        </p:nvSpPr>
        <p:spPr>
          <a:xfrm>
            <a:off x="562356" y="6866230"/>
            <a:ext cx="381305" cy="381305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21" name="Text 18"/>
          <p:cNvSpPr txBox="1"/>
          <p:nvPr/>
        </p:nvSpPr>
        <p:spPr>
          <a:xfrm>
            <a:off x="1086307" y="2263140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缺少即時量化反饋</a:t>
            </a:r>
            <a:endParaRPr lang="en-US" sz="1300" dirty="0"/>
          </a:p>
        </p:txBody>
      </p:sp>
      <p:sp>
        <p:nvSpPr>
          <p:cNvPr id="22" name="Text 19"/>
          <p:cNvSpPr txBox="1"/>
          <p:nvPr/>
        </p:nvSpPr>
        <p:spPr>
          <a:xfrm>
            <a:off x="1086307" y="3413455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視頻複盤費時</a:t>
            </a:r>
            <a:endParaRPr lang="en-US" sz="1300" dirty="0"/>
          </a:p>
        </p:txBody>
      </p:sp>
      <p:sp>
        <p:nvSpPr>
          <p:cNvPr id="23" name="Text 20"/>
          <p:cNvSpPr txBox="1"/>
          <p:nvPr/>
        </p:nvSpPr>
        <p:spPr>
          <a:xfrm>
            <a:off x="1086307" y="2558491"/>
            <a:ext cx="4696358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球員無法獲得揮拍角度、速度、力度等量化數據，僅靠感覺和教練主觀指導。</a:t>
            </a:r>
            <a:endParaRPr lang="en-US" sz="1200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841" b="-841"/>
          <a:stretch/>
        </p:blipFill>
        <p:spPr>
          <a:xfrm>
            <a:off x="657454" y="3518611"/>
            <a:ext cx="190195" cy="171907"/>
          </a:xfrm>
          <a:prstGeom prst="rect">
            <a:avLst/>
          </a:prstGeom>
        </p:spPr>
      </p:pic>
      <p:sp>
        <p:nvSpPr>
          <p:cNvPr id="25" name="Text 21"/>
          <p:cNvSpPr txBox="1"/>
          <p:nvPr/>
        </p:nvSpPr>
        <p:spPr>
          <a:xfrm>
            <a:off x="1086307" y="3708806"/>
            <a:ext cx="4543654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耗費大量時間查找關鍵片段，難以精確定位問題所在，分析效率低下。</a:t>
            </a:r>
            <a:endParaRPr lang="en-US" sz="1200" dirty="0"/>
          </a:p>
        </p:txBody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rcRect l="-1064" r="-1064" t="0" b="0"/>
          <a:stretch/>
        </p:blipFill>
        <p:spPr>
          <a:xfrm>
            <a:off x="642823" y="4668926"/>
            <a:ext cx="219456" cy="171907"/>
          </a:xfrm>
          <a:prstGeom prst="rect">
            <a:avLst/>
          </a:prstGeom>
        </p:spPr>
      </p:pic>
      <p:sp>
        <p:nvSpPr>
          <p:cNvPr id="27" name="Text 22"/>
          <p:cNvSpPr txBox="1"/>
          <p:nvPr/>
        </p:nvSpPr>
        <p:spPr>
          <a:xfrm>
            <a:off x="1086307" y="4564685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教練難以全程陪練</a:t>
            </a:r>
            <a:endParaRPr lang="en-US" sz="1300" dirty="0"/>
          </a:p>
        </p:txBody>
      </p:sp>
      <p:sp>
        <p:nvSpPr>
          <p:cNvPr id="28" name="Text 23"/>
          <p:cNvSpPr txBox="1"/>
          <p:nvPr/>
        </p:nvSpPr>
        <p:spPr>
          <a:xfrm>
            <a:off x="1086307" y="5715000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技術提升曲線平緩</a:t>
            </a:r>
            <a:endParaRPr lang="en-US" sz="1300" dirty="0"/>
          </a:p>
        </p:txBody>
      </p:sp>
      <p:sp>
        <p:nvSpPr>
          <p:cNvPr id="29" name="Text 24"/>
          <p:cNvSpPr txBox="1"/>
          <p:nvPr/>
        </p:nvSpPr>
        <p:spPr>
          <a:xfrm>
            <a:off x="1086307" y="4860036"/>
            <a:ext cx="4543654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教練資源有限，無法為每位球員提供持續性的一對一指導和即時修正。</a:t>
            </a:r>
            <a:endParaRPr lang="en-US" sz="1200" dirty="0"/>
          </a:p>
        </p:txBody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66598" y="5820156"/>
            <a:ext cx="171907" cy="171907"/>
          </a:xfrm>
          <a:prstGeom prst="rect">
            <a:avLst/>
          </a:prstGeom>
        </p:spPr>
      </p:pic>
      <p:sp>
        <p:nvSpPr>
          <p:cNvPr id="31" name="Text 25"/>
          <p:cNvSpPr txBox="1"/>
          <p:nvPr/>
        </p:nvSpPr>
        <p:spPr>
          <a:xfrm>
            <a:off x="1086307" y="6010351"/>
            <a:ext cx="4696358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進步緩慢且難以量化，缺乏數據支持的漸進式改進方法，容易陷入瓶頸。</a:t>
            </a:r>
            <a:endParaRPr lang="en-US" sz="1200" dirty="0"/>
          </a:p>
        </p:txBody>
      </p:sp>
      <p:pic>
        <p:nvPicPr>
          <p:cNvPr id="3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6598" y="6970471"/>
            <a:ext cx="171907" cy="171907"/>
          </a:xfrm>
          <a:prstGeom prst="rect">
            <a:avLst/>
          </a:prstGeom>
        </p:spPr>
      </p:pic>
      <p:sp>
        <p:nvSpPr>
          <p:cNvPr id="33" name="Text 26"/>
          <p:cNvSpPr txBox="1"/>
          <p:nvPr/>
        </p:nvSpPr>
        <p:spPr>
          <a:xfrm>
            <a:off x="1086307" y="6866230"/>
            <a:ext cx="2253082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動作-結果缺乏即時因果關聯</a:t>
            </a:r>
            <a:endParaRPr lang="en-US" sz="1300" dirty="0"/>
          </a:p>
        </p:txBody>
      </p:sp>
      <p:sp>
        <p:nvSpPr>
          <p:cNvPr id="34" name="Text 27"/>
          <p:cNvSpPr txBox="1"/>
          <p:nvPr/>
        </p:nvSpPr>
        <p:spPr>
          <a:xfrm>
            <a:off x="1086307" y="7161581"/>
            <a:ext cx="4696358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在動作執行與結果之間有時間差，錯過了最佳學習時機，肌肉記憶已固化錯誤動作。</a:t>
            </a:r>
            <a:endParaRPr lang="en-US" sz="1200" dirty="0"/>
          </a:p>
        </p:txBody>
      </p:sp>
      <p:sp>
        <p:nvSpPr>
          <p:cNvPr id="35" name="Shape 28"/>
          <p:cNvSpPr/>
          <p:nvPr/>
        </p:nvSpPr>
        <p:spPr>
          <a:xfrm>
            <a:off x="6286500" y="1579169"/>
            <a:ext cx="1752905" cy="981151"/>
          </a:xfrm>
          <a:prstGeom prst="roundRect">
            <a:avLst>
              <a:gd name="adj" fmla="val 90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026250" y="1803197"/>
            <a:ext cx="267005" cy="267005"/>
          </a:xfrm>
          <a:prstGeom prst="rect">
            <a:avLst/>
          </a:prstGeom>
        </p:spPr>
      </p:pic>
      <p:sp>
        <p:nvSpPr>
          <p:cNvPr id="37" name="Shape 29"/>
          <p:cNvSpPr/>
          <p:nvPr/>
        </p:nvSpPr>
        <p:spPr>
          <a:xfrm>
            <a:off x="8175650" y="1579169"/>
            <a:ext cx="1752905" cy="981151"/>
          </a:xfrm>
          <a:prstGeom prst="roundRect">
            <a:avLst>
              <a:gd name="adj" fmla="val 90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8" name="Shape 30"/>
          <p:cNvSpPr/>
          <p:nvPr/>
        </p:nvSpPr>
        <p:spPr>
          <a:xfrm>
            <a:off x="8175650" y="2703881"/>
            <a:ext cx="1752905" cy="981151"/>
          </a:xfrm>
          <a:prstGeom prst="roundRect">
            <a:avLst>
              <a:gd name="adj" fmla="val 90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9" name="Text 31"/>
          <p:cNvSpPr txBox="1"/>
          <p:nvPr/>
        </p:nvSpPr>
        <p:spPr>
          <a:xfrm>
            <a:off x="6759245" y="2217420"/>
            <a:ext cx="9006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缺少量化反饋</a:t>
            </a:r>
            <a:endParaRPr lang="en-US" sz="1000" dirty="0"/>
          </a:p>
        </p:txBody>
      </p:sp>
      <p:pic>
        <p:nvPicPr>
          <p:cNvPr id="40" name="Image 6" descr="preencoded.png">    </p:cNvPr>
          <p:cNvPicPr>
            <a:picLocks noChangeAspect="1"/>
          </p:cNvPicPr>
          <p:nvPr/>
        </p:nvPicPr>
        <p:blipFill>
          <a:blip r:embed="rId7"/>
          <a:srcRect l="-685" r="-685" t="0" b="0"/>
          <a:stretch/>
        </p:blipFill>
        <p:spPr>
          <a:xfrm>
            <a:off x="8896198" y="1803197"/>
            <a:ext cx="304495" cy="267005"/>
          </a:xfrm>
          <a:prstGeom prst="rect">
            <a:avLst/>
          </a:prstGeom>
        </p:spPr>
      </p:pic>
      <p:sp>
        <p:nvSpPr>
          <p:cNvPr id="41" name="Shape 32"/>
          <p:cNvSpPr/>
          <p:nvPr/>
        </p:nvSpPr>
        <p:spPr>
          <a:xfrm>
            <a:off x="10064801" y="1579169"/>
            <a:ext cx="1752905" cy="981151"/>
          </a:xfrm>
          <a:prstGeom prst="roundRect">
            <a:avLst>
              <a:gd name="adj" fmla="val 90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2" name="Text 33"/>
          <p:cNvSpPr txBox="1"/>
          <p:nvPr/>
        </p:nvSpPr>
        <p:spPr>
          <a:xfrm>
            <a:off x="8648395" y="2217420"/>
            <a:ext cx="9006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視頻複盤費時</a:t>
            </a:r>
            <a:endParaRPr lang="en-US" sz="1000" dirty="0"/>
          </a:p>
        </p:txBody>
      </p:sp>
      <p:pic>
        <p:nvPicPr>
          <p:cNvPr id="43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0770718" y="1803197"/>
            <a:ext cx="333756" cy="267005"/>
          </a:xfrm>
          <a:prstGeom prst="rect">
            <a:avLst/>
          </a:prstGeom>
        </p:spPr>
      </p:pic>
      <p:sp>
        <p:nvSpPr>
          <p:cNvPr id="44" name="Shape 34"/>
          <p:cNvSpPr/>
          <p:nvPr/>
        </p:nvSpPr>
        <p:spPr>
          <a:xfrm>
            <a:off x="6286500" y="2703881"/>
            <a:ext cx="1752905" cy="981151"/>
          </a:xfrm>
          <a:prstGeom prst="roundRect">
            <a:avLst>
              <a:gd name="adj" fmla="val 90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5" name="Text 35"/>
          <p:cNvSpPr txBox="1"/>
          <p:nvPr/>
        </p:nvSpPr>
        <p:spPr>
          <a:xfrm>
            <a:off x="10537546" y="2217420"/>
            <a:ext cx="9006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教練陪練有限</a:t>
            </a:r>
            <a:endParaRPr lang="en-US" sz="1000" dirty="0"/>
          </a:p>
        </p:txBody>
      </p:sp>
      <p:pic>
        <p:nvPicPr>
          <p:cNvPr id="46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026250" y="2926994"/>
            <a:ext cx="267005" cy="267005"/>
          </a:xfrm>
          <a:prstGeom prst="rect">
            <a:avLst/>
          </a:prstGeom>
        </p:spPr>
      </p:pic>
      <p:sp>
        <p:nvSpPr>
          <p:cNvPr id="47" name="Text 36"/>
          <p:cNvSpPr txBox="1"/>
          <p:nvPr/>
        </p:nvSpPr>
        <p:spPr>
          <a:xfrm>
            <a:off x="6759245" y="3341218"/>
            <a:ext cx="9006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進步曲線平緩</a:t>
            </a:r>
            <a:endParaRPr lang="en-US" sz="1000" dirty="0"/>
          </a:p>
        </p:txBody>
      </p:sp>
      <p:pic>
        <p:nvPicPr>
          <p:cNvPr id="48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8915400" y="2926994"/>
            <a:ext cx="267005" cy="267005"/>
          </a:xfrm>
          <a:prstGeom prst="rect">
            <a:avLst/>
          </a:prstGeom>
        </p:spPr>
      </p:pic>
      <p:sp>
        <p:nvSpPr>
          <p:cNvPr id="49" name="Shape 37"/>
          <p:cNvSpPr/>
          <p:nvPr/>
        </p:nvSpPr>
        <p:spPr>
          <a:xfrm>
            <a:off x="10064801" y="2703881"/>
            <a:ext cx="1752905" cy="981151"/>
          </a:xfrm>
          <a:prstGeom prst="roundRect">
            <a:avLst>
              <a:gd name="adj" fmla="val 90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50" name="Text 38"/>
          <p:cNvSpPr txBox="1"/>
          <p:nvPr/>
        </p:nvSpPr>
        <p:spPr>
          <a:xfrm>
            <a:off x="8648395" y="3341218"/>
            <a:ext cx="9006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即時因果缺失</a:t>
            </a:r>
            <a:endParaRPr lang="en-US" sz="1000" dirty="0"/>
          </a:p>
        </p:txBody>
      </p:sp>
      <p:pic>
        <p:nvPicPr>
          <p:cNvPr id="51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0837469" y="2926994"/>
            <a:ext cx="200254" cy="267005"/>
          </a:xfrm>
          <a:prstGeom prst="rect">
            <a:avLst/>
          </a:prstGeom>
        </p:spPr>
      </p:pic>
      <p:sp>
        <p:nvSpPr>
          <p:cNvPr id="52" name="Text 39"/>
          <p:cNvSpPr txBox="1"/>
          <p:nvPr/>
        </p:nvSpPr>
        <p:spPr>
          <a:xfrm>
            <a:off x="10638130" y="3341218"/>
            <a:ext cx="7004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解決方案?</a:t>
            </a:r>
            <a:endParaRPr lang="en-US" sz="1000" dirty="0"/>
          </a:p>
        </p:txBody>
      </p:sp>
      <p:sp>
        <p:nvSpPr>
          <p:cNvPr id="53" name="Text 40"/>
          <p:cNvSpPr txBox="1"/>
          <p:nvPr/>
        </p:nvSpPr>
        <p:spPr>
          <a:xfrm>
            <a:off x="6286500" y="3970325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痛點影響力熱度圖</a:t>
            </a:r>
            <a:endParaRPr lang="en-US" sz="1300" dirty="0"/>
          </a:p>
        </p:txBody>
      </p:sp>
      <p:pic>
        <p:nvPicPr>
          <p:cNvPr id="54" name="Image 11" descr="preencoded.png">    </p:cNvPr>
          <p:cNvPicPr>
            <a:picLocks noChangeAspect="1"/>
          </p:cNvPicPr>
          <p:nvPr/>
        </p:nvPicPr>
        <p:blipFill>
          <a:blip r:embed="rId12"/>
          <a:srcRect l="-3" r="-3" t="0" b="0"/>
          <a:stretch/>
        </p:blipFill>
        <p:spPr>
          <a:xfrm>
            <a:off x="6286500" y="4418381"/>
            <a:ext cx="5524805" cy="2286000"/>
          </a:xfrm>
          <a:prstGeom prst="rect">
            <a:avLst/>
          </a:prstGeom>
        </p:spPr>
      </p:pic>
      <p:sp>
        <p:nvSpPr>
          <p:cNvPr id="55" name="Text 41"/>
          <p:cNvSpPr txBox="1"/>
          <p:nvPr/>
        </p:nvSpPr>
        <p:spPr>
          <a:xfrm>
            <a:off x="9061704" y="7893101"/>
            <a:ext cx="28529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3/40</a:t>
            </a:r>
            <a:endParaRPr lang="en-US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1107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技術發展路線圖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30010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從硬體優化到生態擴展的逐步進化</a:t>
            </a:r>
            <a:endParaRPr lang="en-US" sz="1500" dirty="0"/>
          </a:p>
        </p:txBody>
      </p:sp>
      <p:sp>
        <p:nvSpPr>
          <p:cNvPr id="5" name="Text 3"/>
          <p:cNvSpPr txBox="1"/>
          <p:nvPr/>
        </p:nvSpPr>
        <p:spPr>
          <a:xfrm>
            <a:off x="8987638" y="6467551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30/40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381305" y="2361895"/>
            <a:ext cx="11430000" cy="38405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7" name="Shape 5"/>
          <p:cNvSpPr/>
          <p:nvPr/>
        </p:nvSpPr>
        <p:spPr>
          <a:xfrm>
            <a:off x="1772107" y="1837944"/>
            <a:ext cx="761695" cy="76169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1819656" y="1886407"/>
            <a:ext cx="666598" cy="666598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009851" y="2076602"/>
            <a:ext cx="286207" cy="286207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1385316" y="2790749"/>
            <a:ext cx="16431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2025年初 · Phase 2初期</a:t>
            </a:r>
            <a:endParaRPr lang="en-US" sz="1000" dirty="0"/>
          </a:p>
        </p:txBody>
      </p:sp>
      <p:sp>
        <p:nvSpPr>
          <p:cNvPr id="11" name="Text 8"/>
          <p:cNvSpPr txBox="1"/>
          <p:nvPr/>
        </p:nvSpPr>
        <p:spPr>
          <a:xfrm>
            <a:off x="1466698" y="3038551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硬體與感測器升級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381305" y="3390595"/>
            <a:ext cx="3543300" cy="2095805"/>
          </a:xfrm>
          <a:prstGeom prst="roundRect">
            <a:avLst>
              <a:gd name="adj" fmla="val 198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381305" y="3390595"/>
            <a:ext cx="35433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4" name="Text 11"/>
          <p:cNvSpPr txBox="1"/>
          <p:nvPr/>
        </p:nvSpPr>
        <p:spPr>
          <a:xfrm>
            <a:off x="523951" y="3571646"/>
            <a:ext cx="3281782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提升IMU精度與優化電源管理，穩定傳感器數據採集，實現更長續航與更精確動作識別。</a:t>
            </a:r>
            <a:endParaRPr lang="en-US" sz="1000" dirty="0"/>
          </a:p>
        </p:txBody>
      </p:sp>
      <p:sp>
        <p:nvSpPr>
          <p:cNvPr id="15" name="Text 12"/>
          <p:cNvSpPr txBox="1"/>
          <p:nvPr/>
        </p:nvSpPr>
        <p:spPr>
          <a:xfrm>
            <a:off x="523951" y="4114800"/>
            <a:ext cx="13432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IMU升級 精度優化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523951" y="4390949"/>
            <a:ext cx="3258007" cy="952805"/>
          </a:xfrm>
          <a:prstGeom prst="roundRect">
            <a:avLst>
              <a:gd name="adj" fmla="val 4798"/>
            </a:avLst>
          </a:prstGeom>
          <a:solidFill>
            <a:srgbClr val="000000">
              <a:alpha val="3000"/>
            </a:srgbClr>
          </a:solidFill>
          <a:ln/>
        </p:spPr>
      </p:sp>
      <p:sp>
        <p:nvSpPr>
          <p:cNvPr id="17" name="Text 14"/>
          <p:cNvSpPr txBox="1"/>
          <p:nvPr/>
        </p:nvSpPr>
        <p:spPr>
          <a:xfrm>
            <a:off x="599846" y="4466844"/>
            <a:ext cx="6675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陀螺儀精度</a:t>
            </a:r>
            <a:endParaRPr lang="en-US" sz="900" dirty="0"/>
          </a:p>
        </p:txBody>
      </p:sp>
      <p:sp>
        <p:nvSpPr>
          <p:cNvPr id="18" name="Text 15"/>
          <p:cNvSpPr txBox="1"/>
          <p:nvPr/>
        </p:nvSpPr>
        <p:spPr>
          <a:xfrm>
            <a:off x="599846" y="4667098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加速度計</a:t>
            </a:r>
            <a:endParaRPr lang="en-US" sz="900" dirty="0"/>
          </a:p>
        </p:txBody>
      </p:sp>
      <p:sp>
        <p:nvSpPr>
          <p:cNvPr id="19" name="Text 16"/>
          <p:cNvSpPr txBox="1"/>
          <p:nvPr/>
        </p:nvSpPr>
        <p:spPr>
          <a:xfrm>
            <a:off x="599846" y="4867351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採樣頻率</a:t>
            </a:r>
            <a:endParaRPr lang="en-US" sz="900" dirty="0"/>
          </a:p>
        </p:txBody>
      </p:sp>
      <p:sp>
        <p:nvSpPr>
          <p:cNvPr id="20" name="Text 17"/>
          <p:cNvSpPr txBox="1"/>
          <p:nvPr/>
        </p:nvSpPr>
        <p:spPr>
          <a:xfrm>
            <a:off x="599846" y="5067605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校準方法</a:t>
            </a:r>
            <a:endParaRPr lang="en-US" sz="900" dirty="0"/>
          </a:p>
        </p:txBody>
      </p:sp>
      <p:sp>
        <p:nvSpPr>
          <p:cNvPr id="21" name="Text 18"/>
          <p:cNvSpPr txBox="1"/>
          <p:nvPr/>
        </p:nvSpPr>
        <p:spPr>
          <a:xfrm>
            <a:off x="3295498" y="4466844"/>
            <a:ext cx="49560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提升2倍</a:t>
            </a:r>
            <a:endParaRPr lang="en-US" sz="900" dirty="0"/>
          </a:p>
        </p:txBody>
      </p:sp>
      <p:sp>
        <p:nvSpPr>
          <p:cNvPr id="22" name="Text 19"/>
          <p:cNvSpPr txBox="1"/>
          <p:nvPr/>
        </p:nvSpPr>
        <p:spPr>
          <a:xfrm>
            <a:off x="3001061" y="4667098"/>
            <a:ext cx="7909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16位元高精度</a:t>
            </a:r>
            <a:endParaRPr lang="en-US" sz="900" dirty="0"/>
          </a:p>
        </p:txBody>
      </p:sp>
      <p:sp>
        <p:nvSpPr>
          <p:cNvPr id="23" name="Text 20"/>
          <p:cNvSpPr txBox="1"/>
          <p:nvPr/>
        </p:nvSpPr>
        <p:spPr>
          <a:xfrm>
            <a:off x="3363163" y="4867351"/>
            <a:ext cx="42885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400Hz</a:t>
            </a:r>
            <a:endParaRPr lang="en-US" sz="900" dirty="0"/>
          </a:p>
        </p:txBody>
      </p:sp>
      <p:sp>
        <p:nvSpPr>
          <p:cNvPr id="24" name="Text 21"/>
          <p:cNvSpPr txBox="1"/>
          <p:nvPr/>
        </p:nvSpPr>
        <p:spPr>
          <a:xfrm>
            <a:off x="3019349" y="5067605"/>
            <a:ext cx="7818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自動溫度補償</a:t>
            </a:r>
            <a:endParaRPr lang="en-US" sz="900" dirty="0"/>
          </a:p>
        </p:txBody>
      </p:sp>
      <p:sp>
        <p:nvSpPr>
          <p:cNvPr id="25" name="Shape 22"/>
          <p:cNvSpPr/>
          <p:nvPr/>
        </p:nvSpPr>
        <p:spPr>
          <a:xfrm>
            <a:off x="5715000" y="1837944"/>
            <a:ext cx="761695" cy="76169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6" name="Shape 23"/>
          <p:cNvSpPr/>
          <p:nvPr/>
        </p:nvSpPr>
        <p:spPr>
          <a:xfrm>
            <a:off x="5762549" y="1886407"/>
            <a:ext cx="666598" cy="666598"/>
          </a:xfrm>
          <a:prstGeom prst="ellipse">
            <a:avLst/>
          </a:prstGeom>
          <a:solidFill>
            <a:srgbClr val="E53935"/>
          </a:solidFill>
          <a:ln/>
        </p:spPr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2"/>
          <a:srcRect l="-266" r="-266" t="0" b="0"/>
          <a:stretch/>
        </p:blipFill>
        <p:spPr>
          <a:xfrm>
            <a:off x="5934456" y="2076602"/>
            <a:ext cx="323698" cy="286207"/>
          </a:xfrm>
          <a:prstGeom prst="rect">
            <a:avLst/>
          </a:prstGeom>
        </p:spPr>
      </p:pic>
      <p:sp>
        <p:nvSpPr>
          <p:cNvPr id="28" name="Shape 24"/>
          <p:cNvSpPr/>
          <p:nvPr/>
        </p:nvSpPr>
        <p:spPr>
          <a:xfrm>
            <a:off x="9658807" y="1837944"/>
            <a:ext cx="761695" cy="76169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9" name="Shape 25"/>
          <p:cNvSpPr/>
          <p:nvPr/>
        </p:nvSpPr>
        <p:spPr>
          <a:xfrm>
            <a:off x="9706356" y="1886407"/>
            <a:ext cx="666598" cy="6665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30" name="Text 26"/>
          <p:cNvSpPr txBox="1"/>
          <p:nvPr/>
        </p:nvSpPr>
        <p:spPr>
          <a:xfrm>
            <a:off x="9432950" y="2790749"/>
            <a:ext cx="13194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2026年+ · Phase 3</a:t>
            </a:r>
            <a:endParaRPr lang="en-US" sz="1000" dirty="0"/>
          </a:p>
        </p:txBody>
      </p:sp>
      <p:sp>
        <p:nvSpPr>
          <p:cNvPr id="31" name="Text 27"/>
          <p:cNvSpPr txBox="1"/>
          <p:nvPr/>
        </p:nvSpPr>
        <p:spPr>
          <a:xfrm>
            <a:off x="9099194" y="3038551"/>
            <a:ext cx="20153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多運動擴展與AI自動課程</a:t>
            </a:r>
            <a:endParaRPr lang="en-US" sz="1300" dirty="0"/>
          </a:p>
        </p:txBody>
      </p:sp>
      <p:sp>
        <p:nvSpPr>
          <p:cNvPr id="32" name="Shape 28"/>
          <p:cNvSpPr/>
          <p:nvPr/>
        </p:nvSpPr>
        <p:spPr>
          <a:xfrm>
            <a:off x="8268005" y="3390595"/>
            <a:ext cx="3543300" cy="2095805"/>
          </a:xfrm>
          <a:prstGeom prst="roundRect">
            <a:avLst>
              <a:gd name="adj" fmla="val 198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3" name="Shape 29"/>
          <p:cNvSpPr/>
          <p:nvPr/>
        </p:nvSpPr>
        <p:spPr>
          <a:xfrm>
            <a:off x="8268005" y="3390595"/>
            <a:ext cx="35433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4" name="Text 30"/>
          <p:cNvSpPr txBox="1"/>
          <p:nvPr/>
        </p:nvSpPr>
        <p:spPr>
          <a:xfrm>
            <a:off x="8410651" y="3571646"/>
            <a:ext cx="3300984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擴展支援網球、羽毛球、高爾夫等多種球拍運動，導入自動課程生成AI，提供個性化訓練計劃。</a:t>
            </a:r>
            <a:endParaRPr lang="en-US" sz="1000" dirty="0"/>
          </a:p>
        </p:txBody>
      </p:sp>
      <p:sp>
        <p:nvSpPr>
          <p:cNvPr id="35" name="Text 31"/>
          <p:cNvSpPr txBox="1"/>
          <p:nvPr/>
        </p:nvSpPr>
        <p:spPr>
          <a:xfrm>
            <a:off x="8410651" y="4114800"/>
            <a:ext cx="16669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多運動擴展 AI自動課程</a:t>
            </a:r>
            <a:endParaRPr lang="en-US" sz="1200" dirty="0"/>
          </a:p>
        </p:txBody>
      </p:sp>
      <p:sp>
        <p:nvSpPr>
          <p:cNvPr id="36" name="Shape 32"/>
          <p:cNvSpPr/>
          <p:nvPr/>
        </p:nvSpPr>
        <p:spPr>
          <a:xfrm>
            <a:off x="8410651" y="4390949"/>
            <a:ext cx="3258007" cy="952805"/>
          </a:xfrm>
          <a:prstGeom prst="roundRect">
            <a:avLst>
              <a:gd name="adj" fmla="val 4798"/>
            </a:avLst>
          </a:prstGeom>
          <a:solidFill>
            <a:srgbClr val="000000">
              <a:alpha val="3000"/>
            </a:srgbClr>
          </a:solidFill>
          <a:ln/>
        </p:spPr>
      </p:sp>
      <p:sp>
        <p:nvSpPr>
          <p:cNvPr id="37" name="Text 33"/>
          <p:cNvSpPr txBox="1"/>
          <p:nvPr/>
        </p:nvSpPr>
        <p:spPr>
          <a:xfrm>
            <a:off x="8486546" y="4466844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運動類型</a:t>
            </a:r>
            <a:endParaRPr lang="en-US" sz="900" dirty="0"/>
          </a:p>
        </p:txBody>
      </p:sp>
      <p:sp>
        <p:nvSpPr>
          <p:cNvPr id="38" name="Text 34"/>
          <p:cNvSpPr txBox="1"/>
          <p:nvPr/>
        </p:nvSpPr>
        <p:spPr>
          <a:xfrm>
            <a:off x="8486546" y="4667098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課程模型</a:t>
            </a:r>
            <a:endParaRPr lang="en-US" sz="900" dirty="0"/>
          </a:p>
        </p:txBody>
      </p:sp>
      <p:sp>
        <p:nvSpPr>
          <p:cNvPr id="39" name="Text 35"/>
          <p:cNvSpPr txBox="1"/>
          <p:nvPr/>
        </p:nvSpPr>
        <p:spPr>
          <a:xfrm>
            <a:off x="8486546" y="4867351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數據生態</a:t>
            </a:r>
            <a:endParaRPr lang="en-US" sz="900" dirty="0"/>
          </a:p>
        </p:txBody>
      </p:sp>
      <p:sp>
        <p:nvSpPr>
          <p:cNvPr id="40" name="Text 36"/>
          <p:cNvSpPr txBox="1"/>
          <p:nvPr/>
        </p:nvSpPr>
        <p:spPr>
          <a:xfrm>
            <a:off x="8486546" y="5067605"/>
            <a:ext cx="6675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智能化程度</a:t>
            </a:r>
            <a:endParaRPr lang="en-US" sz="900" dirty="0"/>
          </a:p>
        </p:txBody>
      </p:sp>
      <p:sp>
        <p:nvSpPr>
          <p:cNvPr id="41" name="Text 37"/>
          <p:cNvSpPr txBox="1"/>
          <p:nvPr/>
        </p:nvSpPr>
        <p:spPr>
          <a:xfrm>
            <a:off x="10976458" y="4466844"/>
            <a:ext cx="7050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5+ 球拍運動</a:t>
            </a:r>
            <a:endParaRPr lang="en-US" sz="900" dirty="0"/>
          </a:p>
        </p:txBody>
      </p:sp>
      <p:sp>
        <p:nvSpPr>
          <p:cNvPr id="42" name="Text 38"/>
          <p:cNvSpPr txBox="1"/>
          <p:nvPr/>
        </p:nvSpPr>
        <p:spPr>
          <a:xfrm>
            <a:off x="10603382" y="4667098"/>
            <a:ext cx="107716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GPT-5 Fine-tuning</a:t>
            </a:r>
            <a:endParaRPr lang="en-US" sz="900" dirty="0"/>
          </a:p>
        </p:txBody>
      </p:sp>
      <p:sp>
        <p:nvSpPr>
          <p:cNvPr id="43" name="Text 39"/>
          <p:cNvSpPr txBox="1"/>
          <p:nvPr/>
        </p:nvSpPr>
        <p:spPr>
          <a:xfrm>
            <a:off x="11020349" y="4867351"/>
            <a:ext cx="6675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跨設備同步</a:t>
            </a:r>
            <a:endParaRPr lang="en-US" sz="900" dirty="0"/>
          </a:p>
        </p:txBody>
      </p:sp>
      <p:sp>
        <p:nvSpPr>
          <p:cNvPr id="44" name="Text 40"/>
          <p:cNvSpPr txBox="1"/>
          <p:nvPr/>
        </p:nvSpPr>
        <p:spPr>
          <a:xfrm>
            <a:off x="10906049" y="5067605"/>
            <a:ext cx="7818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教練級個性化</a:t>
            </a:r>
            <a:endParaRPr lang="en-US" sz="900" dirty="0"/>
          </a:p>
        </p:txBody>
      </p:sp>
      <p:sp>
        <p:nvSpPr>
          <p:cNvPr id="45" name="Text 41"/>
          <p:cNvSpPr txBox="1"/>
          <p:nvPr/>
        </p:nvSpPr>
        <p:spPr>
          <a:xfrm>
            <a:off x="5328209" y="2790749"/>
            <a:ext cx="16431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2025年底 · Phase 2後期</a:t>
            </a:r>
            <a:endParaRPr lang="en-US" sz="1000" dirty="0"/>
          </a:p>
        </p:txBody>
      </p:sp>
      <p:sp>
        <p:nvSpPr>
          <p:cNvPr id="46" name="Text 42"/>
          <p:cNvSpPr txBox="1"/>
          <p:nvPr/>
        </p:nvSpPr>
        <p:spPr>
          <a:xfrm>
            <a:off x="5324551" y="3038551"/>
            <a:ext cx="16724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無線充電與手錶整合</a:t>
            </a:r>
            <a:endParaRPr lang="en-US" sz="1300" dirty="0"/>
          </a:p>
        </p:txBody>
      </p:sp>
      <p:sp>
        <p:nvSpPr>
          <p:cNvPr id="47" name="Shape 43"/>
          <p:cNvSpPr/>
          <p:nvPr/>
        </p:nvSpPr>
        <p:spPr>
          <a:xfrm>
            <a:off x="4324198" y="3390595"/>
            <a:ext cx="3543300" cy="2095805"/>
          </a:xfrm>
          <a:prstGeom prst="roundRect">
            <a:avLst>
              <a:gd name="adj" fmla="val 198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8" name="Shape 44"/>
          <p:cNvSpPr/>
          <p:nvPr/>
        </p:nvSpPr>
        <p:spPr>
          <a:xfrm>
            <a:off x="4324198" y="3390595"/>
            <a:ext cx="3543300" cy="38405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49" name="Text 45"/>
          <p:cNvSpPr txBox="1"/>
          <p:nvPr/>
        </p:nvSpPr>
        <p:spPr>
          <a:xfrm>
            <a:off x="4466844" y="3571646"/>
            <a:ext cx="3339389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引入超級電容與無線充電技術，深度整合Galaxy Watch生態系統，實現全方位訓練數據融合分析。</a:t>
            </a:r>
            <a:endParaRPr lang="en-US" sz="1000" dirty="0"/>
          </a:p>
        </p:txBody>
      </p:sp>
      <p:sp>
        <p:nvSpPr>
          <p:cNvPr id="50" name="Text 46"/>
          <p:cNvSpPr txBox="1"/>
          <p:nvPr/>
        </p:nvSpPr>
        <p:spPr>
          <a:xfrm>
            <a:off x="4466844" y="4114800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無線充電 手錶整合</a:t>
            </a:r>
            <a:endParaRPr lang="en-US" sz="1200" dirty="0"/>
          </a:p>
        </p:txBody>
      </p:sp>
      <p:sp>
        <p:nvSpPr>
          <p:cNvPr id="51" name="Shape 47"/>
          <p:cNvSpPr/>
          <p:nvPr/>
        </p:nvSpPr>
        <p:spPr>
          <a:xfrm>
            <a:off x="4466844" y="4390949"/>
            <a:ext cx="3258007" cy="952805"/>
          </a:xfrm>
          <a:prstGeom prst="roundRect">
            <a:avLst>
              <a:gd name="adj" fmla="val 4798"/>
            </a:avLst>
          </a:prstGeom>
          <a:solidFill>
            <a:srgbClr val="000000">
              <a:alpha val="3000"/>
            </a:srgbClr>
          </a:solidFill>
          <a:ln/>
        </p:spPr>
      </p:sp>
      <p:sp>
        <p:nvSpPr>
          <p:cNvPr id="52" name="Text 48"/>
          <p:cNvSpPr txBox="1"/>
          <p:nvPr/>
        </p:nvSpPr>
        <p:spPr>
          <a:xfrm>
            <a:off x="4543654" y="4466844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充電時間</a:t>
            </a:r>
            <a:endParaRPr lang="en-US" sz="900" dirty="0"/>
          </a:p>
        </p:txBody>
      </p:sp>
      <p:sp>
        <p:nvSpPr>
          <p:cNvPr id="53" name="Text 49"/>
          <p:cNvSpPr txBox="1"/>
          <p:nvPr/>
        </p:nvSpPr>
        <p:spPr>
          <a:xfrm>
            <a:off x="4543654" y="4667098"/>
            <a:ext cx="64831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Watch整合</a:t>
            </a:r>
            <a:endParaRPr lang="en-US" sz="900" dirty="0"/>
          </a:p>
        </p:txBody>
      </p:sp>
      <p:sp>
        <p:nvSpPr>
          <p:cNvPr id="54" name="Text 50"/>
          <p:cNvSpPr txBox="1"/>
          <p:nvPr/>
        </p:nvSpPr>
        <p:spPr>
          <a:xfrm>
            <a:off x="4543654" y="4867351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體感融合</a:t>
            </a:r>
            <a:endParaRPr lang="en-US" sz="900" dirty="0"/>
          </a:p>
        </p:txBody>
      </p:sp>
      <p:sp>
        <p:nvSpPr>
          <p:cNvPr id="55" name="Text 51"/>
          <p:cNvSpPr txBox="1"/>
          <p:nvPr/>
        </p:nvSpPr>
        <p:spPr>
          <a:xfrm>
            <a:off x="4543654" y="5067605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用戶介面</a:t>
            </a:r>
            <a:endParaRPr lang="en-US" sz="900" dirty="0"/>
          </a:p>
        </p:txBody>
      </p:sp>
      <p:sp>
        <p:nvSpPr>
          <p:cNvPr id="56" name="Text 52"/>
          <p:cNvSpPr txBox="1"/>
          <p:nvPr/>
        </p:nvSpPr>
        <p:spPr>
          <a:xfrm>
            <a:off x="6878117" y="4466844"/>
            <a:ext cx="8577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10分鐘→3小時</a:t>
            </a:r>
            <a:endParaRPr lang="en-US" sz="900" dirty="0"/>
          </a:p>
        </p:txBody>
      </p:sp>
      <p:sp>
        <p:nvSpPr>
          <p:cNvPr id="57" name="Text 53"/>
          <p:cNvSpPr txBox="1"/>
          <p:nvPr/>
        </p:nvSpPr>
        <p:spPr>
          <a:xfrm>
            <a:off x="6962242" y="4667098"/>
            <a:ext cx="7818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訓練負荷分析</a:t>
            </a:r>
            <a:endParaRPr lang="en-US" sz="900" dirty="0"/>
          </a:p>
        </p:txBody>
      </p:sp>
      <p:sp>
        <p:nvSpPr>
          <p:cNvPr id="58" name="Text 54"/>
          <p:cNvSpPr txBox="1"/>
          <p:nvPr/>
        </p:nvSpPr>
        <p:spPr>
          <a:xfrm>
            <a:off x="6962242" y="4867351"/>
            <a:ext cx="7818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多點肌電數據</a:t>
            </a:r>
            <a:endParaRPr lang="en-US" sz="900" dirty="0"/>
          </a:p>
        </p:txBody>
      </p:sp>
      <p:sp>
        <p:nvSpPr>
          <p:cNvPr id="59" name="Text 55"/>
          <p:cNvSpPr txBox="1"/>
          <p:nvPr/>
        </p:nvSpPr>
        <p:spPr>
          <a:xfrm>
            <a:off x="6819595" y="5067605"/>
            <a:ext cx="9244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One UI深度優化</a:t>
            </a:r>
            <a:endParaRPr lang="en-US" sz="900" dirty="0"/>
          </a:p>
        </p:txBody>
      </p:sp>
      <p:pic>
        <p:nvPicPr>
          <p:cNvPr id="6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896551" y="2076602"/>
            <a:ext cx="286207" cy="28620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1107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開源與共創計劃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419149"/>
            <a:ext cx="5511089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我們相信開源協作是加速創新的最佳途徑。SmartRacket Coach 項目完全開源，旨在通過全球開發者社群的力量持續改進與擴展功能。</a:t>
            </a:r>
            <a:endParaRPr lang="en-US" sz="1300" dirty="0"/>
          </a:p>
        </p:txBody>
      </p:sp>
      <p:sp>
        <p:nvSpPr>
          <p:cNvPr id="5" name="Text 3"/>
          <p:cNvSpPr txBox="1"/>
          <p:nvPr/>
        </p:nvSpPr>
        <p:spPr>
          <a:xfrm>
            <a:off x="381305" y="2157984"/>
            <a:ext cx="5405933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在 GitHub 上，我們提供了從硬體到軟體的全套開源資源，包括電路設計、機構文件、韌體代碼、機器學習模型和手機應用源碼。</a:t>
            </a:r>
            <a:endParaRPr lang="en-US" sz="1300" dirty="0"/>
          </a:p>
        </p:txBody>
      </p:sp>
      <p:sp>
        <p:nvSpPr>
          <p:cNvPr id="6" name="Text 4"/>
          <p:cNvSpPr txBox="1"/>
          <p:nvPr/>
        </p:nvSpPr>
        <p:spPr>
          <a:xfrm>
            <a:off x="381305" y="2897734"/>
            <a:ext cx="5615330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我們邀請全球開發者參與貢獻，包括功能拓展、其他運動適配、模型優化和硬體改進，共同創建普惠全球運動愛好者的智能訓練生態。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381305" y="3626510"/>
            <a:ext cx="5524805" cy="743407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381305" y="3626510"/>
            <a:ext cx="38405" cy="7434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562356" y="3770071"/>
            <a:ext cx="53062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開源目標：建立活躍的全球開發者社群，加速功能迭代，降低入門門檻，讓更多人能參與智能運動裝備的開發與優化，實現技術民主化。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538874" y="381305"/>
            <a:ext cx="1324051" cy="352044"/>
          </a:xfrm>
          <a:prstGeom prst="roundRect">
            <a:avLst>
              <a:gd name="adj" fmla="val 140400"/>
            </a:avLst>
          </a:prstGeom>
          <a:solidFill>
            <a:srgbClr val="0D47A1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100" b="-1100"/>
          <a:stretch/>
        </p:blipFill>
        <p:spPr>
          <a:xfrm>
            <a:off x="6682435" y="490118"/>
            <a:ext cx="114300" cy="133502"/>
          </a:xfrm>
          <a:prstGeom prst="rect">
            <a:avLst/>
          </a:prstGeom>
        </p:spPr>
      </p:pic>
      <p:sp>
        <p:nvSpPr>
          <p:cNvPr id="12" name="Text 9"/>
          <p:cNvSpPr txBox="1"/>
          <p:nvPr/>
        </p:nvSpPr>
        <p:spPr>
          <a:xfrm>
            <a:off x="6796735" y="457200"/>
            <a:ext cx="10241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100% 開源項目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8004658" y="381305"/>
            <a:ext cx="1257300" cy="352044"/>
          </a:xfrm>
          <a:prstGeom prst="roundRect">
            <a:avLst>
              <a:gd name="adj" fmla="val 140400"/>
            </a:avLst>
          </a:prstGeom>
          <a:solidFill>
            <a:srgbClr val="2E7D32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rcRect l="-1507" r="-1507" t="0" b="0"/>
          <a:stretch/>
        </p:blipFill>
        <p:spPr>
          <a:xfrm>
            <a:off x="8147304" y="490118"/>
            <a:ext cx="171907" cy="133502"/>
          </a:xfrm>
          <a:prstGeom prst="rect">
            <a:avLst/>
          </a:prstGeom>
        </p:spPr>
      </p:pic>
      <p:sp>
        <p:nvSpPr>
          <p:cNvPr id="15" name="Text 11"/>
          <p:cNvSpPr txBox="1"/>
          <p:nvPr/>
        </p:nvSpPr>
        <p:spPr>
          <a:xfrm>
            <a:off x="8319211" y="457200"/>
            <a:ext cx="9006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社群驅動開發</a:t>
            </a:r>
            <a:endParaRPr lang="en-US" sz="1000" dirty="0"/>
          </a:p>
        </p:txBody>
      </p:sp>
      <p:sp>
        <p:nvSpPr>
          <p:cNvPr id="16" name="Shape 12"/>
          <p:cNvSpPr/>
          <p:nvPr/>
        </p:nvSpPr>
        <p:spPr>
          <a:xfrm>
            <a:off x="9404604" y="381305"/>
            <a:ext cx="933602" cy="352044"/>
          </a:xfrm>
          <a:prstGeom prst="roundRect">
            <a:avLst>
              <a:gd name="adj" fmla="val 140400"/>
            </a:avLst>
          </a:prstGeom>
          <a:solidFill>
            <a:srgbClr val="6A1B9A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rcRect l="-2512" r="-2512" t="0" b="0"/>
          <a:stretch/>
        </p:blipFill>
        <p:spPr>
          <a:xfrm>
            <a:off x="9547250" y="490118"/>
            <a:ext cx="105156" cy="133502"/>
          </a:xfrm>
          <a:prstGeom prst="rect">
            <a:avLst/>
          </a:prstGeom>
        </p:spPr>
      </p:pic>
      <p:sp>
        <p:nvSpPr>
          <p:cNvPr id="18" name="Text 13"/>
          <p:cNvSpPr txBox="1"/>
          <p:nvPr/>
        </p:nvSpPr>
        <p:spPr>
          <a:xfrm>
            <a:off x="9652406" y="457200"/>
            <a:ext cx="6437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MIT 授權</a:t>
            </a:r>
            <a:endParaRPr lang="en-US" sz="1000" dirty="0"/>
          </a:p>
        </p:txBody>
      </p:sp>
      <p:sp>
        <p:nvSpPr>
          <p:cNvPr id="19" name="Shape 14"/>
          <p:cNvSpPr/>
          <p:nvPr/>
        </p:nvSpPr>
        <p:spPr>
          <a:xfrm>
            <a:off x="10472623" y="381305"/>
            <a:ext cx="1086307" cy="352044"/>
          </a:xfrm>
          <a:prstGeom prst="roundRect">
            <a:avLst>
              <a:gd name="adj" fmla="val 140400"/>
            </a:avLst>
          </a:prstGeom>
          <a:solidFill>
            <a:srgbClr val="E5393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0615270" y="490118"/>
            <a:ext cx="133502" cy="133502"/>
          </a:xfrm>
          <a:prstGeom prst="rect">
            <a:avLst/>
          </a:prstGeom>
        </p:spPr>
      </p:pic>
      <p:sp>
        <p:nvSpPr>
          <p:cNvPr id="21" name="Text 15"/>
          <p:cNvSpPr txBox="1"/>
          <p:nvPr/>
        </p:nvSpPr>
        <p:spPr>
          <a:xfrm>
            <a:off x="10748772" y="457200"/>
            <a:ext cx="7671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全球可訪問</a:t>
            </a:r>
            <a:endParaRPr lang="en-US" sz="1000" dirty="0"/>
          </a:p>
        </p:txBody>
      </p:sp>
      <p:sp>
        <p:nvSpPr>
          <p:cNvPr id="22" name="Shape 16"/>
          <p:cNvSpPr/>
          <p:nvPr/>
        </p:nvSpPr>
        <p:spPr>
          <a:xfrm>
            <a:off x="6562649" y="1019556"/>
            <a:ext cx="4972507" cy="4476902"/>
          </a:xfrm>
          <a:prstGeom prst="roundRect">
            <a:avLst>
              <a:gd name="adj" fmla="val 43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90500" dist="38100" dir="5400000">
              <a:srgbClr val="000000">
                <a:alpha val="10000"/>
              </a:srgbClr>
            </a:outerShdw>
          </a:effectLst>
        </p:spPr>
      </p:sp>
      <p:sp>
        <p:nvSpPr>
          <p:cNvPr id="23" name="Shape 17"/>
          <p:cNvSpPr/>
          <p:nvPr/>
        </p:nvSpPr>
        <p:spPr>
          <a:xfrm>
            <a:off x="6562649" y="1019556"/>
            <a:ext cx="4972507" cy="580644"/>
          </a:xfrm>
          <a:prstGeom prst="rect">
            <a:avLst/>
          </a:prstGeom>
          <a:solidFill>
            <a:srgbClr val="F6F8FA"/>
          </a:solidFill>
          <a:ln/>
        </p:spPr>
      </p:sp>
      <p:sp>
        <p:nvSpPr>
          <p:cNvPr id="24" name="Shape 18"/>
          <p:cNvSpPr/>
          <p:nvPr/>
        </p:nvSpPr>
        <p:spPr>
          <a:xfrm>
            <a:off x="6562649" y="1591056"/>
            <a:ext cx="4972507" cy="9144"/>
          </a:xfrm>
          <a:prstGeom prst="rect">
            <a:avLst/>
          </a:prstGeom>
          <a:solidFill>
            <a:srgbClr val="E1E4E8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rcRect l="-971938" r="-971938" t="0" b="0"/>
          <a:stretch/>
        </p:blipFill>
        <p:spPr>
          <a:xfrm>
            <a:off x="6752844" y="1300277"/>
            <a:ext cx="181051" cy="9144"/>
          </a:xfrm>
          <a:prstGeom prst="rect">
            <a:avLst/>
          </a:prstGeom>
        </p:spPr>
      </p:pic>
      <p:sp>
        <p:nvSpPr>
          <p:cNvPr id="26" name="Text 19"/>
          <p:cNvSpPr txBox="1"/>
          <p:nvPr/>
        </p:nvSpPr>
        <p:spPr>
          <a:xfrm>
            <a:off x="7029907" y="1162202"/>
            <a:ext cx="19723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SmartRacket-Coach</a:t>
            </a:r>
            <a:endParaRPr lang="en-US" sz="1500" dirty="0"/>
          </a:p>
        </p:txBody>
      </p:sp>
      <p:sp>
        <p:nvSpPr>
          <p:cNvPr id="27" name="Shape 20"/>
          <p:cNvSpPr/>
          <p:nvPr/>
        </p:nvSpPr>
        <p:spPr>
          <a:xfrm>
            <a:off x="6752844" y="2486254"/>
            <a:ext cx="4591202" cy="9144"/>
          </a:xfrm>
          <a:prstGeom prst="rect">
            <a:avLst/>
          </a:prstGeom>
          <a:solidFill>
            <a:srgbClr val="E1E4E8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905549" y="2072030"/>
            <a:ext cx="152705" cy="152705"/>
          </a:xfrm>
          <a:prstGeom prst="rect">
            <a:avLst/>
          </a:prstGeom>
        </p:spPr>
      </p:pic>
      <p:sp>
        <p:nvSpPr>
          <p:cNvPr id="29" name="Shape 21"/>
          <p:cNvSpPr/>
          <p:nvPr/>
        </p:nvSpPr>
        <p:spPr>
          <a:xfrm>
            <a:off x="6752844" y="3191256"/>
            <a:ext cx="4591202" cy="9144"/>
          </a:xfrm>
          <a:prstGeom prst="rect">
            <a:avLst/>
          </a:prstGeom>
          <a:solidFill>
            <a:srgbClr val="E1E4E8"/>
          </a:solidFill>
          <a:ln/>
        </p:spPr>
      </p:sp>
      <p:sp>
        <p:nvSpPr>
          <p:cNvPr id="30" name="Shape 22"/>
          <p:cNvSpPr/>
          <p:nvPr/>
        </p:nvSpPr>
        <p:spPr>
          <a:xfrm>
            <a:off x="6752844" y="4601261"/>
            <a:ext cx="4591202" cy="9144"/>
          </a:xfrm>
          <a:prstGeom prst="rect">
            <a:avLst/>
          </a:prstGeom>
          <a:solidFill>
            <a:srgbClr val="E1E4E8"/>
          </a:solidFill>
          <a:ln/>
        </p:spPr>
      </p:sp>
      <p:sp>
        <p:nvSpPr>
          <p:cNvPr id="31" name="Text 23"/>
          <p:cNvSpPr txBox="1"/>
          <p:nvPr/>
        </p:nvSpPr>
        <p:spPr>
          <a:xfrm>
            <a:off x="7239305" y="1904695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24292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硬體設計 (Hardware)</a:t>
            </a:r>
            <a:endParaRPr lang="en-US" sz="1200" dirty="0"/>
          </a:p>
        </p:txBody>
      </p:sp>
      <p:sp>
        <p:nvSpPr>
          <p:cNvPr id="32" name="Text 24"/>
          <p:cNvSpPr txBox="1"/>
          <p:nvPr/>
        </p:nvSpPr>
        <p:spPr>
          <a:xfrm>
            <a:off x="7239305" y="2171700"/>
            <a:ext cx="34820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86069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ESP32-C3 電路原理圖、PCB 設計文件、3D 打印支架模型</a:t>
            </a:r>
            <a:endParaRPr lang="en-US" sz="1000" dirty="0"/>
          </a:p>
        </p:txBody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-180" b="-180"/>
          <a:stretch/>
        </p:blipFill>
        <p:spPr>
          <a:xfrm>
            <a:off x="6886346" y="2776118"/>
            <a:ext cx="190195" cy="152705"/>
          </a:xfrm>
          <a:prstGeom prst="rect">
            <a:avLst/>
          </a:prstGeom>
        </p:spPr>
      </p:pic>
      <p:sp>
        <p:nvSpPr>
          <p:cNvPr id="34" name="Shape 25"/>
          <p:cNvSpPr/>
          <p:nvPr/>
        </p:nvSpPr>
        <p:spPr>
          <a:xfrm>
            <a:off x="6752844" y="3896258"/>
            <a:ext cx="4591202" cy="9144"/>
          </a:xfrm>
          <a:prstGeom prst="rect">
            <a:avLst/>
          </a:prstGeom>
          <a:solidFill>
            <a:srgbClr val="E1E4E8"/>
          </a:solidFill>
          <a:ln/>
        </p:spPr>
      </p:sp>
      <p:sp>
        <p:nvSpPr>
          <p:cNvPr id="35" name="Text 26"/>
          <p:cNvSpPr txBox="1"/>
          <p:nvPr/>
        </p:nvSpPr>
        <p:spPr>
          <a:xfrm>
            <a:off x="7239305" y="2609698"/>
            <a:ext cx="15819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24292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韌體代碼 (Firmware)</a:t>
            </a:r>
            <a:endParaRPr lang="en-US" sz="1200" dirty="0"/>
          </a:p>
        </p:txBody>
      </p:sp>
      <p:sp>
        <p:nvSpPr>
          <p:cNvPr id="36" name="Text 27"/>
          <p:cNvSpPr txBox="1"/>
          <p:nvPr/>
        </p:nvSpPr>
        <p:spPr>
          <a:xfrm>
            <a:off x="7239305" y="2876702"/>
            <a:ext cx="30623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86069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 陀螺儀數據採集、BLE 通信協議、電源管理</a:t>
            </a:r>
            <a:endParaRPr lang="en-US" sz="1000" dirty="0"/>
          </a:p>
        </p:txBody>
      </p:sp>
      <p:pic>
        <p:nvPicPr>
          <p:cNvPr id="37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905549" y="3481121"/>
            <a:ext cx="152705" cy="152705"/>
          </a:xfrm>
          <a:prstGeom prst="rect">
            <a:avLst/>
          </a:prstGeom>
        </p:spPr>
      </p:pic>
      <p:sp>
        <p:nvSpPr>
          <p:cNvPr id="38" name="Text 28"/>
          <p:cNvSpPr txBox="1"/>
          <p:nvPr/>
        </p:nvSpPr>
        <p:spPr>
          <a:xfrm>
            <a:off x="7239305" y="3314700"/>
            <a:ext cx="18864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24292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機器學習模型 (ML Model)</a:t>
            </a:r>
            <a:endParaRPr lang="en-US" sz="1200" dirty="0"/>
          </a:p>
        </p:txBody>
      </p:sp>
      <p:sp>
        <p:nvSpPr>
          <p:cNvPr id="39" name="Text 29"/>
          <p:cNvSpPr txBox="1"/>
          <p:nvPr/>
        </p:nvSpPr>
        <p:spPr>
          <a:xfrm>
            <a:off x="7239305" y="3581705"/>
            <a:ext cx="30339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86069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動作分類決策樹模型、特徵工程代碼、訓練數據集</a:t>
            </a:r>
            <a:endParaRPr lang="en-US" sz="1000" dirty="0"/>
          </a:p>
        </p:txBody>
      </p:sp>
      <p:pic>
        <p:nvPicPr>
          <p:cNvPr id="4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100" b="-100"/>
          <a:stretch/>
        </p:blipFill>
        <p:spPr>
          <a:xfrm>
            <a:off x="6924751" y="4186123"/>
            <a:ext cx="114300" cy="152705"/>
          </a:xfrm>
          <a:prstGeom prst="rect">
            <a:avLst/>
          </a:prstGeom>
        </p:spPr>
      </p:pic>
      <p:sp>
        <p:nvSpPr>
          <p:cNvPr id="41" name="Text 30"/>
          <p:cNvSpPr txBox="1"/>
          <p:nvPr/>
        </p:nvSpPr>
        <p:spPr>
          <a:xfrm>
            <a:off x="7239305" y="4019702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24292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Android 應用 (App)</a:t>
            </a:r>
            <a:endParaRPr lang="en-US" sz="1200" dirty="0"/>
          </a:p>
        </p:txBody>
      </p:sp>
      <p:sp>
        <p:nvSpPr>
          <p:cNvPr id="42" name="Text 31"/>
          <p:cNvSpPr txBox="1"/>
          <p:nvPr/>
        </p:nvSpPr>
        <p:spPr>
          <a:xfrm>
            <a:off x="7239305" y="4724705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24292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文檔 (Documentation)</a:t>
            </a:r>
            <a:endParaRPr lang="en-US" sz="1200" dirty="0"/>
          </a:p>
        </p:txBody>
      </p:sp>
      <p:sp>
        <p:nvSpPr>
          <p:cNvPr id="43" name="Text 32"/>
          <p:cNvSpPr txBox="1"/>
          <p:nvPr/>
        </p:nvSpPr>
        <p:spPr>
          <a:xfrm>
            <a:off x="7239305" y="4286707"/>
            <a:ext cx="32817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86069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原生安卓代碼、UI 設計資源、Samsung 手錶整合模塊</a:t>
            </a:r>
            <a:endParaRPr lang="en-US" sz="1000" dirty="0"/>
          </a:p>
        </p:txBody>
      </p:sp>
      <p:pic>
        <p:nvPicPr>
          <p:cNvPr id="44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43" b="-43"/>
          <a:stretch/>
        </p:blipFill>
        <p:spPr>
          <a:xfrm>
            <a:off x="6915607" y="4891126"/>
            <a:ext cx="133502" cy="152705"/>
          </a:xfrm>
          <a:prstGeom prst="rect">
            <a:avLst/>
          </a:prstGeom>
        </p:spPr>
      </p:pic>
      <p:sp>
        <p:nvSpPr>
          <p:cNvPr id="45" name="Text 33"/>
          <p:cNvSpPr txBox="1"/>
          <p:nvPr/>
        </p:nvSpPr>
        <p:spPr>
          <a:xfrm>
            <a:off x="7239305" y="4990795"/>
            <a:ext cx="26051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86069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安裝指南、API 文檔、貢獻指南、案例研究</a:t>
            </a:r>
            <a:endParaRPr lang="en-US" sz="1000" dirty="0"/>
          </a:p>
        </p:txBody>
      </p:sp>
      <p:sp>
        <p:nvSpPr>
          <p:cNvPr id="46" name="Text 34"/>
          <p:cNvSpPr txBox="1"/>
          <p:nvPr/>
        </p:nvSpPr>
        <p:spPr>
          <a:xfrm>
            <a:off x="8987638" y="6467551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31/40</a:t>
            </a:r>
            <a:endParaRPr lang="en-US" sz="1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97300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475853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發展時間表: 3階段路線圖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37627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從結構優化到生態系統建設的完整發展策略</a:t>
            </a:r>
            <a:endParaRPr lang="en-US" sz="1500" dirty="0"/>
          </a:p>
        </p:txBody>
      </p:sp>
      <p:sp>
        <p:nvSpPr>
          <p:cNvPr id="5" name="Text 3"/>
          <p:cNvSpPr txBox="1"/>
          <p:nvPr/>
        </p:nvSpPr>
        <p:spPr>
          <a:xfrm>
            <a:off x="3279953" y="1837944"/>
            <a:ext cx="5148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3個月</a:t>
            </a:r>
            <a:endParaRPr lang="en-US" sz="1200" dirty="0"/>
          </a:p>
        </p:txBody>
      </p:sp>
      <p:sp>
        <p:nvSpPr>
          <p:cNvPr id="6" name="Text 4"/>
          <p:cNvSpPr txBox="1"/>
          <p:nvPr/>
        </p:nvSpPr>
        <p:spPr>
          <a:xfrm>
            <a:off x="5661050" y="1837944"/>
            <a:ext cx="5148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6個月</a:t>
            </a:r>
            <a:endParaRPr lang="en-US" sz="1200" dirty="0"/>
          </a:p>
        </p:txBody>
      </p:sp>
      <p:sp>
        <p:nvSpPr>
          <p:cNvPr id="7" name="Text 5"/>
          <p:cNvSpPr txBox="1"/>
          <p:nvPr/>
        </p:nvSpPr>
        <p:spPr>
          <a:xfrm>
            <a:off x="7998257" y="1837944"/>
            <a:ext cx="6007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12個月</a:t>
            </a:r>
            <a:endParaRPr lang="en-US" sz="1200" dirty="0"/>
          </a:p>
        </p:txBody>
      </p:sp>
      <p:sp>
        <p:nvSpPr>
          <p:cNvPr id="8" name="Text 6"/>
          <p:cNvSpPr txBox="1"/>
          <p:nvPr/>
        </p:nvSpPr>
        <p:spPr>
          <a:xfrm>
            <a:off x="10379354" y="1837944"/>
            <a:ext cx="6007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24個月</a:t>
            </a:r>
            <a:endParaRPr lang="en-US" sz="1200" dirty="0"/>
          </a:p>
        </p:txBody>
      </p:sp>
      <p:sp>
        <p:nvSpPr>
          <p:cNvPr id="9" name="Text 7"/>
          <p:cNvSpPr txBox="1"/>
          <p:nvPr/>
        </p:nvSpPr>
        <p:spPr>
          <a:xfrm>
            <a:off x="1561795" y="2572207"/>
            <a:ext cx="4718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3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近期</a:t>
            </a:r>
            <a:endParaRPr lang="en-US" sz="1300" dirty="0"/>
          </a:p>
        </p:txBody>
      </p:sp>
      <p:sp>
        <p:nvSpPr>
          <p:cNvPr id="10" name="Text 8"/>
          <p:cNvSpPr txBox="1"/>
          <p:nvPr/>
        </p:nvSpPr>
        <p:spPr>
          <a:xfrm>
            <a:off x="1296619" y="2829154"/>
            <a:ext cx="738835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3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3-6個月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2095805" y="2210105"/>
            <a:ext cx="9144" cy="1238098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2" name="Shape 10"/>
          <p:cNvSpPr/>
          <p:nvPr/>
        </p:nvSpPr>
        <p:spPr>
          <a:xfrm>
            <a:off x="5330952" y="2210105"/>
            <a:ext cx="9144" cy="1238098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3" name="Shape 11"/>
          <p:cNvSpPr/>
          <p:nvPr/>
        </p:nvSpPr>
        <p:spPr>
          <a:xfrm>
            <a:off x="8566099" y="2210105"/>
            <a:ext cx="3247949" cy="1238098"/>
          </a:xfrm>
          <a:prstGeom prst="rect">
            <a:avLst/>
          </a:prstGeom>
          <a:noFill/>
          <a:ln w="12700">
            <a:solidFill>
              <a:srgbClr val="CCCCC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2095805" y="3733495"/>
            <a:ext cx="9144" cy="1238098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5" name="Shape 13"/>
          <p:cNvSpPr/>
          <p:nvPr/>
        </p:nvSpPr>
        <p:spPr>
          <a:xfrm>
            <a:off x="5330952" y="3733495"/>
            <a:ext cx="9144" cy="1238098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6" name="Shape 14"/>
          <p:cNvSpPr/>
          <p:nvPr/>
        </p:nvSpPr>
        <p:spPr>
          <a:xfrm>
            <a:off x="8566099" y="3733495"/>
            <a:ext cx="3247949" cy="1238098"/>
          </a:xfrm>
          <a:prstGeom prst="rect">
            <a:avLst/>
          </a:prstGeom>
          <a:noFill/>
          <a:ln w="12700">
            <a:solidFill>
              <a:srgbClr val="CCCCC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2095805" y="5257800"/>
            <a:ext cx="9144" cy="1238098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8" name="Shape 16"/>
          <p:cNvSpPr/>
          <p:nvPr/>
        </p:nvSpPr>
        <p:spPr>
          <a:xfrm>
            <a:off x="5330952" y="5257800"/>
            <a:ext cx="9144" cy="1238098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9" name="Shape 17"/>
          <p:cNvSpPr/>
          <p:nvPr/>
        </p:nvSpPr>
        <p:spPr>
          <a:xfrm>
            <a:off x="8566099" y="5257800"/>
            <a:ext cx="3247949" cy="1238098"/>
          </a:xfrm>
          <a:prstGeom prst="rect">
            <a:avLst/>
          </a:prstGeom>
          <a:noFill/>
          <a:ln w="12700">
            <a:solidFill>
              <a:srgbClr val="CCCCCC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319626" y="1923898"/>
            <a:ext cx="409651" cy="209398"/>
          </a:xfrm>
          <a:prstGeom prst="roundRect">
            <a:avLst>
              <a:gd name="adj" fmla="val 198491"/>
            </a:avLst>
          </a:prstGeom>
          <a:solidFill>
            <a:srgbClr val="FFFFFF"/>
          </a:solidFill>
          <a:ln/>
        </p:spPr>
      </p:sp>
      <p:sp>
        <p:nvSpPr>
          <p:cNvPr id="21" name="Text 19"/>
          <p:cNvSpPr txBox="1"/>
          <p:nvPr/>
        </p:nvSpPr>
        <p:spPr>
          <a:xfrm>
            <a:off x="4377233" y="1943100"/>
            <a:ext cx="38130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6個月</a:t>
            </a:r>
            <a:endParaRPr lang="en-US" sz="900" dirty="0"/>
          </a:p>
        </p:txBody>
      </p:sp>
      <p:sp>
        <p:nvSpPr>
          <p:cNvPr id="22" name="Text 20"/>
          <p:cNvSpPr txBox="1"/>
          <p:nvPr/>
        </p:nvSpPr>
        <p:spPr>
          <a:xfrm>
            <a:off x="1561795" y="4095598"/>
            <a:ext cx="4718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300" b="1" dirty="0">
                <a:solidFill>
                  <a:srgbClr val="5E35B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中期</a:t>
            </a:r>
            <a:endParaRPr lang="en-US" sz="1300" dirty="0"/>
          </a:p>
        </p:txBody>
      </p:sp>
      <p:sp>
        <p:nvSpPr>
          <p:cNvPr id="23" name="Text 21"/>
          <p:cNvSpPr txBox="1"/>
          <p:nvPr/>
        </p:nvSpPr>
        <p:spPr>
          <a:xfrm>
            <a:off x="1195121" y="4352544"/>
            <a:ext cx="843077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300" b="1" dirty="0">
                <a:solidFill>
                  <a:srgbClr val="5E35B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6-12個月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7524598" y="3448202"/>
            <a:ext cx="476402" cy="209398"/>
          </a:xfrm>
          <a:prstGeom prst="roundRect">
            <a:avLst>
              <a:gd name="adj" fmla="val 198491"/>
            </a:avLst>
          </a:prstGeom>
          <a:solidFill>
            <a:srgbClr val="FFFFFF"/>
          </a:solidFill>
          <a:ln/>
        </p:spPr>
      </p:sp>
      <p:sp>
        <p:nvSpPr>
          <p:cNvPr id="25" name="Text 23"/>
          <p:cNvSpPr txBox="1"/>
          <p:nvPr/>
        </p:nvSpPr>
        <p:spPr>
          <a:xfrm>
            <a:off x="7582205" y="3467405"/>
            <a:ext cx="4480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5E35B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12個月</a:t>
            </a:r>
            <a:endParaRPr lang="en-US" sz="900" dirty="0"/>
          </a:p>
        </p:txBody>
      </p:sp>
      <p:sp>
        <p:nvSpPr>
          <p:cNvPr id="26" name="Text 24"/>
          <p:cNvSpPr txBox="1"/>
          <p:nvPr/>
        </p:nvSpPr>
        <p:spPr>
          <a:xfrm>
            <a:off x="1561795" y="5619902"/>
            <a:ext cx="4718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3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長期</a:t>
            </a:r>
            <a:endParaRPr lang="en-US" sz="1300" dirty="0"/>
          </a:p>
        </p:txBody>
      </p:sp>
      <p:sp>
        <p:nvSpPr>
          <p:cNvPr id="27" name="Text 25"/>
          <p:cNvSpPr txBox="1"/>
          <p:nvPr/>
        </p:nvSpPr>
        <p:spPr>
          <a:xfrm>
            <a:off x="1467612" y="5876849"/>
            <a:ext cx="5669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3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1-2年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11335817" y="4972507"/>
            <a:ext cx="476402" cy="209398"/>
          </a:xfrm>
          <a:prstGeom prst="roundRect">
            <a:avLst>
              <a:gd name="adj" fmla="val 198491"/>
            </a:avLst>
          </a:prstGeom>
          <a:solidFill>
            <a:srgbClr val="FFFFFF"/>
          </a:solidFill>
          <a:ln/>
        </p:spPr>
      </p:sp>
      <p:sp>
        <p:nvSpPr>
          <p:cNvPr id="29" name="Text 27"/>
          <p:cNvSpPr txBox="1"/>
          <p:nvPr/>
        </p:nvSpPr>
        <p:spPr>
          <a:xfrm>
            <a:off x="11392510" y="4990795"/>
            <a:ext cx="4480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24個月</a:t>
            </a:r>
            <a:endParaRPr lang="en-US" sz="900" dirty="0"/>
          </a:p>
        </p:txBody>
      </p:sp>
      <p:sp>
        <p:nvSpPr>
          <p:cNvPr id="30" name="Shape 28"/>
          <p:cNvSpPr/>
          <p:nvPr/>
        </p:nvSpPr>
        <p:spPr>
          <a:xfrm>
            <a:off x="381305" y="6687007"/>
            <a:ext cx="11430000" cy="1714500"/>
          </a:xfrm>
          <a:prstGeom prst="roundRect">
            <a:avLst>
              <a:gd name="adj" fmla="val 2963"/>
            </a:avLst>
          </a:prstGeom>
          <a:solidFill>
            <a:srgbClr val="FFFFFF">
              <a:alpha val="90000"/>
            </a:srgbClr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1" name="Text 29"/>
          <p:cNvSpPr txBox="1"/>
          <p:nvPr/>
        </p:nvSpPr>
        <p:spPr>
          <a:xfrm>
            <a:off x="666598" y="6829654"/>
            <a:ext cx="1420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近期目標 (3-6個月)</a:t>
            </a:r>
            <a:endParaRPr lang="en-US" sz="1200" dirty="0"/>
          </a:p>
        </p:txBody>
      </p:sp>
      <p:pic>
        <p:nvPicPr>
          <p:cNvPr id="32" name="Image 0" descr="preencoded.png">    </p:cNvPr>
          <p:cNvPicPr>
            <a:picLocks noChangeAspect="1"/>
          </p:cNvPicPr>
          <p:nvPr/>
        </p:nvPicPr>
        <p:blipFill>
          <a:blip r:embed="rId1"/>
          <a:srcRect l="-837" r="-837" t="0" b="0"/>
          <a:stretch/>
        </p:blipFill>
        <p:spPr>
          <a:xfrm>
            <a:off x="666598" y="7186270"/>
            <a:ext cx="152705" cy="133502"/>
          </a:xfrm>
          <a:prstGeom prst="rect">
            <a:avLst/>
          </a:prstGeom>
        </p:spPr>
      </p:pic>
      <p:sp>
        <p:nvSpPr>
          <p:cNvPr id="33" name="Text 30"/>
          <p:cNvSpPr txBox="1"/>
          <p:nvPr/>
        </p:nvSpPr>
        <p:spPr>
          <a:xfrm>
            <a:off x="819302" y="7153351"/>
            <a:ext cx="23673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實作結構測試，達成CNC開孔的耐用性</a:t>
            </a:r>
            <a:endParaRPr lang="en-US" sz="1000" dirty="0"/>
          </a:p>
        </p:txBody>
      </p:sp>
      <p:pic>
        <p:nvPicPr>
          <p:cNvPr id="3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1100" b="-1100"/>
          <a:stretch/>
        </p:blipFill>
        <p:spPr>
          <a:xfrm>
            <a:off x="666598" y="7462418"/>
            <a:ext cx="114300" cy="133502"/>
          </a:xfrm>
          <a:prstGeom prst="rect">
            <a:avLst/>
          </a:prstGeom>
        </p:spPr>
      </p:pic>
      <p:sp>
        <p:nvSpPr>
          <p:cNvPr id="35" name="Text 31"/>
          <p:cNvSpPr txBox="1"/>
          <p:nvPr/>
        </p:nvSpPr>
        <p:spPr>
          <a:xfrm>
            <a:off x="780898" y="7429500"/>
            <a:ext cx="18434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無線充電方案POC與電池優化</a:t>
            </a:r>
            <a:endParaRPr lang="en-US" sz="1000" dirty="0"/>
          </a:p>
        </p:txBody>
      </p:sp>
      <p:pic>
        <p:nvPicPr>
          <p:cNvPr id="36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66598" y="7739482"/>
            <a:ext cx="133502" cy="133502"/>
          </a:xfrm>
          <a:prstGeom prst="rect">
            <a:avLst/>
          </a:prstGeom>
        </p:spPr>
      </p:pic>
      <p:sp>
        <p:nvSpPr>
          <p:cNvPr id="37" name="Text 32"/>
          <p:cNvSpPr txBox="1"/>
          <p:nvPr/>
        </p:nvSpPr>
        <p:spPr>
          <a:xfrm>
            <a:off x="800100" y="7705649"/>
            <a:ext cx="20052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Galaxy Watch健康數據深度整合</a:t>
            </a:r>
            <a:endParaRPr lang="en-US" sz="1000" dirty="0"/>
          </a:p>
        </p:txBody>
      </p:sp>
      <p:pic>
        <p:nvPicPr>
          <p:cNvPr id="3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66598" y="8015630"/>
            <a:ext cx="133502" cy="133502"/>
          </a:xfrm>
          <a:prstGeom prst="rect">
            <a:avLst/>
          </a:prstGeom>
        </p:spPr>
      </p:pic>
      <p:sp>
        <p:nvSpPr>
          <p:cNvPr id="39" name="Text 33"/>
          <p:cNvSpPr txBox="1"/>
          <p:nvPr/>
        </p:nvSpPr>
        <p:spPr>
          <a:xfrm>
            <a:off x="800100" y="7981798"/>
            <a:ext cx="18342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傳感器精度與抗干擾能力優化</a:t>
            </a:r>
            <a:endParaRPr lang="en-US" sz="1000" dirty="0"/>
          </a:p>
        </p:txBody>
      </p:sp>
      <p:sp>
        <p:nvSpPr>
          <p:cNvPr id="40" name="Text 34"/>
          <p:cNvSpPr txBox="1"/>
          <p:nvPr/>
        </p:nvSpPr>
        <p:spPr>
          <a:xfrm>
            <a:off x="4381805" y="6829654"/>
            <a:ext cx="15051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5E35B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中期目標 (6-12個月)</a:t>
            </a:r>
            <a:endParaRPr lang="en-US" sz="1200" dirty="0"/>
          </a:p>
        </p:txBody>
      </p:sp>
      <p:pic>
        <p:nvPicPr>
          <p:cNvPr id="41" name="Image 4" descr="preencoded.png">    </p:cNvPr>
          <p:cNvPicPr>
            <a:picLocks noChangeAspect="1"/>
          </p:cNvPicPr>
          <p:nvPr/>
        </p:nvPicPr>
        <p:blipFill>
          <a:blip r:embed="rId5"/>
          <a:srcRect l="-1507" r="-1507" t="0" b="0"/>
          <a:stretch/>
        </p:blipFill>
        <p:spPr>
          <a:xfrm>
            <a:off x="4381805" y="7186270"/>
            <a:ext cx="171907" cy="133502"/>
          </a:xfrm>
          <a:prstGeom prst="rect">
            <a:avLst/>
          </a:prstGeom>
        </p:spPr>
      </p:pic>
      <p:sp>
        <p:nvSpPr>
          <p:cNvPr id="42" name="Text 35"/>
          <p:cNvSpPr txBox="1"/>
          <p:nvPr/>
        </p:nvSpPr>
        <p:spPr>
          <a:xfrm>
            <a:off x="4552798" y="7153351"/>
            <a:ext cx="18342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線上教練協作平台開發與上線</a:t>
            </a:r>
            <a:endParaRPr lang="en-US" sz="1000" dirty="0"/>
          </a:p>
        </p:txBody>
      </p:sp>
      <p:pic>
        <p:nvPicPr>
          <p:cNvPr id="43" name="Image 5" descr="preencoded.png">    </p:cNvPr>
          <p:cNvPicPr>
            <a:picLocks noChangeAspect="1"/>
          </p:cNvPicPr>
          <p:nvPr/>
        </p:nvPicPr>
        <p:blipFill>
          <a:blip r:embed="rId6"/>
          <a:srcRect l="-1507" r="-1507" t="0" b="0"/>
          <a:stretch/>
        </p:blipFill>
        <p:spPr>
          <a:xfrm>
            <a:off x="4381805" y="7462418"/>
            <a:ext cx="171907" cy="133502"/>
          </a:xfrm>
          <a:prstGeom prst="rect">
            <a:avLst/>
          </a:prstGeom>
        </p:spPr>
      </p:pic>
      <p:sp>
        <p:nvSpPr>
          <p:cNvPr id="44" name="Text 36"/>
          <p:cNvSpPr txBox="1"/>
          <p:nvPr/>
        </p:nvSpPr>
        <p:spPr>
          <a:xfrm>
            <a:off x="4552798" y="7429500"/>
            <a:ext cx="20153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與Samsung和運動品牌合作推廣</a:t>
            </a:r>
            <a:endParaRPr lang="en-US" sz="1000" dirty="0"/>
          </a:p>
        </p:txBody>
      </p:sp>
      <p:pic>
        <p:nvPicPr>
          <p:cNvPr id="45" name="Image 6" descr="preencoded.png">    </p:cNvPr>
          <p:cNvPicPr>
            <a:picLocks noChangeAspect="1"/>
          </p:cNvPicPr>
          <p:nvPr/>
        </p:nvPicPr>
        <p:blipFill>
          <a:blip r:embed="rId7"/>
          <a:srcRect l="-1507" r="-1507" t="0" b="0"/>
          <a:stretch/>
        </p:blipFill>
        <p:spPr>
          <a:xfrm>
            <a:off x="4381805" y="7739482"/>
            <a:ext cx="171907" cy="133502"/>
          </a:xfrm>
          <a:prstGeom prst="rect">
            <a:avLst/>
          </a:prstGeom>
        </p:spPr>
      </p:pic>
      <p:sp>
        <p:nvSpPr>
          <p:cNvPr id="46" name="Text 37"/>
          <p:cNvSpPr txBox="1"/>
          <p:nvPr/>
        </p:nvSpPr>
        <p:spPr>
          <a:xfrm>
            <a:off x="4552798" y="7705649"/>
            <a:ext cx="18342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校隊與社區中心用戶拓展計劃</a:t>
            </a:r>
            <a:endParaRPr lang="en-US" sz="1000" dirty="0"/>
          </a:p>
        </p:txBody>
      </p:sp>
      <p:pic>
        <p:nvPicPr>
          <p:cNvPr id="47" name="Image 7" descr="preencoded.png">    </p:cNvPr>
          <p:cNvPicPr>
            <a:picLocks noChangeAspect="1"/>
          </p:cNvPicPr>
          <p:nvPr/>
        </p:nvPicPr>
        <p:blipFill>
          <a:blip r:embed="rId8"/>
          <a:srcRect l="-837" r="-837" t="0" b="0"/>
          <a:stretch/>
        </p:blipFill>
        <p:spPr>
          <a:xfrm>
            <a:off x="4381805" y="8015630"/>
            <a:ext cx="152705" cy="133502"/>
          </a:xfrm>
          <a:prstGeom prst="rect">
            <a:avLst/>
          </a:prstGeom>
        </p:spPr>
      </p:pic>
      <p:sp>
        <p:nvSpPr>
          <p:cNvPr id="48" name="Text 38"/>
          <p:cNvSpPr txBox="1"/>
          <p:nvPr/>
        </p:nvSpPr>
        <p:spPr>
          <a:xfrm>
            <a:off x="4533595" y="7981798"/>
            <a:ext cx="18342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供應鏈優化與大批量成本控制</a:t>
            </a:r>
            <a:endParaRPr lang="en-US" sz="1000" dirty="0"/>
          </a:p>
        </p:txBody>
      </p:sp>
      <p:sp>
        <p:nvSpPr>
          <p:cNvPr id="49" name="Text 39"/>
          <p:cNvSpPr txBox="1"/>
          <p:nvPr/>
        </p:nvSpPr>
        <p:spPr>
          <a:xfrm>
            <a:off x="8096098" y="6829654"/>
            <a:ext cx="12673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長期目標 (1-2年)</a:t>
            </a:r>
            <a:endParaRPr lang="en-US" sz="1200" dirty="0"/>
          </a:p>
        </p:txBody>
      </p:sp>
      <p:pic>
        <p:nvPicPr>
          <p:cNvPr id="50" name="Image 8" descr="preencoded.png">    </p:cNvPr>
          <p:cNvPicPr>
            <a:picLocks noChangeAspect="1"/>
          </p:cNvPicPr>
          <p:nvPr/>
        </p:nvPicPr>
        <p:blipFill>
          <a:blip r:embed="rId9"/>
          <a:srcRect l="-1507" r="-1507" t="0" b="0"/>
          <a:stretch/>
        </p:blipFill>
        <p:spPr>
          <a:xfrm>
            <a:off x="8096098" y="7186270"/>
            <a:ext cx="171907" cy="133502"/>
          </a:xfrm>
          <a:prstGeom prst="rect">
            <a:avLst/>
          </a:prstGeom>
        </p:spPr>
      </p:pic>
      <p:sp>
        <p:nvSpPr>
          <p:cNvPr id="51" name="Text 40"/>
          <p:cNvSpPr txBox="1"/>
          <p:nvPr/>
        </p:nvSpPr>
        <p:spPr>
          <a:xfrm>
            <a:off x="8268005" y="7153351"/>
            <a:ext cx="16907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AI個人化訓練課程自動生成</a:t>
            </a:r>
            <a:endParaRPr lang="en-US" sz="1000" dirty="0"/>
          </a:p>
        </p:txBody>
      </p:sp>
      <p:pic>
        <p:nvPicPr>
          <p:cNvPr id="52" name="Image 9" descr="preencoded.png">    </p:cNvPr>
          <p:cNvPicPr>
            <a:picLocks noChangeAspect="1"/>
          </p:cNvPicPr>
          <p:nvPr/>
        </p:nvPicPr>
        <p:blipFill>
          <a:blip r:embed="rId10"/>
          <a:srcRect l="-837" r="-837" t="0" b="0"/>
          <a:stretch/>
        </p:blipFill>
        <p:spPr>
          <a:xfrm>
            <a:off x="8096098" y="7462418"/>
            <a:ext cx="152705" cy="133502"/>
          </a:xfrm>
          <a:prstGeom prst="rect">
            <a:avLst/>
          </a:prstGeom>
        </p:spPr>
      </p:pic>
      <p:sp>
        <p:nvSpPr>
          <p:cNvPr id="53" name="Text 41"/>
          <p:cNvSpPr txBox="1"/>
          <p:nvPr/>
        </p:nvSpPr>
        <p:spPr>
          <a:xfrm>
            <a:off x="8248802" y="7429500"/>
            <a:ext cx="19677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網球、羽毛球等多運動項目拓展</a:t>
            </a:r>
            <a:endParaRPr lang="en-US" sz="1000" dirty="0"/>
          </a:p>
        </p:txBody>
      </p:sp>
      <p:pic>
        <p:nvPicPr>
          <p:cNvPr id="54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8096098" y="7739482"/>
            <a:ext cx="133502" cy="133502"/>
          </a:xfrm>
          <a:prstGeom prst="rect">
            <a:avLst/>
          </a:prstGeom>
        </p:spPr>
      </p:pic>
      <p:sp>
        <p:nvSpPr>
          <p:cNvPr id="55" name="Text 42"/>
          <p:cNvSpPr txBox="1"/>
          <p:nvPr/>
        </p:nvSpPr>
        <p:spPr>
          <a:xfrm>
            <a:off x="8229600" y="7705649"/>
            <a:ext cx="17007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國際市場拓展與本地化策略</a:t>
            </a:r>
            <a:endParaRPr lang="en-US" sz="1000" dirty="0"/>
          </a:p>
        </p:txBody>
      </p:sp>
      <p:pic>
        <p:nvPicPr>
          <p:cNvPr id="56" name="Image 11" descr="preencoded.png">    </p:cNvPr>
          <p:cNvPicPr>
            <a:picLocks noChangeAspect="1"/>
          </p:cNvPicPr>
          <p:nvPr/>
        </p:nvPicPr>
        <p:blipFill>
          <a:blip r:embed="rId12"/>
          <a:srcRect l="-837" r="-837" t="0" b="0"/>
          <a:stretch/>
        </p:blipFill>
        <p:spPr>
          <a:xfrm>
            <a:off x="8096098" y="8015630"/>
            <a:ext cx="152705" cy="133502"/>
          </a:xfrm>
          <a:prstGeom prst="rect">
            <a:avLst/>
          </a:prstGeom>
        </p:spPr>
      </p:pic>
      <p:sp>
        <p:nvSpPr>
          <p:cNvPr id="57" name="Text 43"/>
          <p:cNvSpPr txBox="1"/>
          <p:nvPr/>
        </p:nvSpPr>
        <p:spPr>
          <a:xfrm>
            <a:off x="8248802" y="7981798"/>
            <a:ext cx="18342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完整智能運動設備生態圈建設</a:t>
            </a:r>
            <a:endParaRPr lang="en-US" sz="1000" dirty="0"/>
          </a:p>
        </p:txBody>
      </p:sp>
      <p:sp>
        <p:nvSpPr>
          <p:cNvPr id="58" name="Text 44"/>
          <p:cNvSpPr txBox="1"/>
          <p:nvPr/>
        </p:nvSpPr>
        <p:spPr>
          <a:xfrm>
            <a:off x="8987638" y="8581644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32/40</a:t>
            </a:r>
            <a:endParaRPr lang="en-US" sz="1000" dirty="0"/>
          </a:p>
        </p:txBody>
      </p:sp>
      <p:sp>
        <p:nvSpPr>
          <p:cNvPr id="59" name="Shape 45"/>
          <p:cNvSpPr/>
          <p:nvPr/>
        </p:nvSpPr>
        <p:spPr>
          <a:xfrm>
            <a:off x="2095805" y="2296973"/>
            <a:ext cx="2428646" cy="237744"/>
          </a:xfrm>
          <a:prstGeom prst="roundRect">
            <a:avLst>
              <a:gd name="adj" fmla="val 61538"/>
            </a:avLst>
          </a:prstGeom>
          <a:solidFill>
            <a:srgbClr val="1E88E5"/>
          </a:solidFill>
          <a:ln/>
        </p:spPr>
      </p:sp>
      <p:sp>
        <p:nvSpPr>
          <p:cNvPr id="60" name="Shape 46"/>
          <p:cNvSpPr/>
          <p:nvPr/>
        </p:nvSpPr>
        <p:spPr>
          <a:xfrm>
            <a:off x="2095805" y="2709367"/>
            <a:ext cx="2428646" cy="237744"/>
          </a:xfrm>
          <a:prstGeom prst="roundRect">
            <a:avLst>
              <a:gd name="adj" fmla="val 61538"/>
            </a:avLst>
          </a:prstGeom>
          <a:solidFill>
            <a:srgbClr val="1E88E5"/>
          </a:solidFill>
          <a:ln/>
        </p:spPr>
      </p:sp>
      <p:sp>
        <p:nvSpPr>
          <p:cNvPr id="61" name="Shape 47"/>
          <p:cNvSpPr/>
          <p:nvPr/>
        </p:nvSpPr>
        <p:spPr>
          <a:xfrm>
            <a:off x="2095805" y="3122676"/>
            <a:ext cx="2428646" cy="237744"/>
          </a:xfrm>
          <a:prstGeom prst="roundRect">
            <a:avLst>
              <a:gd name="adj" fmla="val 61538"/>
            </a:avLst>
          </a:prstGeom>
          <a:solidFill>
            <a:srgbClr val="1E88E5"/>
          </a:solidFill>
          <a:ln/>
        </p:spPr>
      </p:sp>
      <p:sp>
        <p:nvSpPr>
          <p:cNvPr id="62" name="Text 48"/>
          <p:cNvSpPr txBox="1"/>
          <p:nvPr/>
        </p:nvSpPr>
        <p:spPr>
          <a:xfrm>
            <a:off x="2238451" y="2316175"/>
            <a:ext cx="11676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結構測試與最佳化</a:t>
            </a:r>
            <a:endParaRPr lang="en-US" sz="1000" dirty="0"/>
          </a:p>
        </p:txBody>
      </p:sp>
      <p:sp>
        <p:nvSpPr>
          <p:cNvPr id="63" name="Text 49"/>
          <p:cNvSpPr txBox="1"/>
          <p:nvPr/>
        </p:nvSpPr>
        <p:spPr>
          <a:xfrm>
            <a:off x="2238451" y="2728570"/>
            <a:ext cx="13103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CNC加工耐用性提升</a:t>
            </a:r>
            <a:endParaRPr lang="en-US" sz="1000" dirty="0"/>
          </a:p>
        </p:txBody>
      </p:sp>
      <p:sp>
        <p:nvSpPr>
          <p:cNvPr id="64" name="Text 50"/>
          <p:cNvSpPr txBox="1"/>
          <p:nvPr/>
        </p:nvSpPr>
        <p:spPr>
          <a:xfrm>
            <a:off x="2238451" y="3141878"/>
            <a:ext cx="149138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Galaxy Watch深度整合</a:t>
            </a:r>
            <a:endParaRPr lang="en-US" sz="1000" dirty="0"/>
          </a:p>
        </p:txBody>
      </p:sp>
      <p:sp>
        <p:nvSpPr>
          <p:cNvPr id="65" name="Shape 51"/>
          <p:cNvSpPr/>
          <p:nvPr/>
        </p:nvSpPr>
        <p:spPr>
          <a:xfrm>
            <a:off x="4524451" y="3821278"/>
            <a:ext cx="3238805" cy="237744"/>
          </a:xfrm>
          <a:prstGeom prst="roundRect">
            <a:avLst>
              <a:gd name="adj" fmla="val 61538"/>
            </a:avLst>
          </a:prstGeom>
          <a:solidFill>
            <a:srgbClr val="5E35B1"/>
          </a:solidFill>
          <a:ln/>
        </p:spPr>
      </p:sp>
      <p:sp>
        <p:nvSpPr>
          <p:cNvPr id="66" name="Shape 52"/>
          <p:cNvSpPr/>
          <p:nvPr/>
        </p:nvSpPr>
        <p:spPr>
          <a:xfrm>
            <a:off x="4524451" y="4233672"/>
            <a:ext cx="3238805" cy="237744"/>
          </a:xfrm>
          <a:prstGeom prst="roundRect">
            <a:avLst>
              <a:gd name="adj" fmla="val 61538"/>
            </a:avLst>
          </a:prstGeom>
          <a:solidFill>
            <a:srgbClr val="5E35B1"/>
          </a:solidFill>
          <a:ln/>
        </p:spPr>
      </p:sp>
      <p:sp>
        <p:nvSpPr>
          <p:cNvPr id="67" name="Shape 53"/>
          <p:cNvSpPr/>
          <p:nvPr/>
        </p:nvSpPr>
        <p:spPr>
          <a:xfrm>
            <a:off x="4524451" y="4646066"/>
            <a:ext cx="3238805" cy="237744"/>
          </a:xfrm>
          <a:prstGeom prst="roundRect">
            <a:avLst>
              <a:gd name="adj" fmla="val 61538"/>
            </a:avLst>
          </a:prstGeom>
          <a:solidFill>
            <a:srgbClr val="5E35B1"/>
          </a:solidFill>
          <a:ln/>
        </p:spPr>
      </p:sp>
      <p:sp>
        <p:nvSpPr>
          <p:cNvPr id="68" name="Text 54"/>
          <p:cNvSpPr txBox="1"/>
          <p:nvPr/>
        </p:nvSpPr>
        <p:spPr>
          <a:xfrm>
            <a:off x="4667098" y="3840480"/>
            <a:ext cx="11676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線上教練平台上線</a:t>
            </a:r>
            <a:endParaRPr lang="en-US" sz="1000" dirty="0"/>
          </a:p>
        </p:txBody>
      </p:sp>
      <p:sp>
        <p:nvSpPr>
          <p:cNvPr id="69" name="Text 55"/>
          <p:cNvSpPr txBox="1"/>
          <p:nvPr/>
        </p:nvSpPr>
        <p:spPr>
          <a:xfrm>
            <a:off x="4667098" y="4252874"/>
            <a:ext cx="11676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品牌合作推廣計劃</a:t>
            </a:r>
            <a:endParaRPr lang="en-US" sz="1000" dirty="0"/>
          </a:p>
        </p:txBody>
      </p:sp>
      <p:sp>
        <p:nvSpPr>
          <p:cNvPr id="70" name="Text 56"/>
          <p:cNvSpPr txBox="1"/>
          <p:nvPr/>
        </p:nvSpPr>
        <p:spPr>
          <a:xfrm>
            <a:off x="4667098" y="4665269"/>
            <a:ext cx="15672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用戶規模拓展與成本控制</a:t>
            </a:r>
            <a:endParaRPr lang="en-US" sz="1000" dirty="0"/>
          </a:p>
        </p:txBody>
      </p:sp>
      <p:sp>
        <p:nvSpPr>
          <p:cNvPr id="71" name="Shape 57"/>
          <p:cNvSpPr/>
          <p:nvPr/>
        </p:nvSpPr>
        <p:spPr>
          <a:xfrm>
            <a:off x="7762342" y="5344668"/>
            <a:ext cx="4058107" cy="237744"/>
          </a:xfrm>
          <a:prstGeom prst="roundRect">
            <a:avLst>
              <a:gd name="adj" fmla="val 61538"/>
            </a:avLst>
          </a:prstGeom>
          <a:solidFill>
            <a:srgbClr val="C62828"/>
          </a:solidFill>
          <a:ln/>
        </p:spPr>
      </p:sp>
      <p:sp>
        <p:nvSpPr>
          <p:cNvPr id="72" name="Shape 58"/>
          <p:cNvSpPr/>
          <p:nvPr/>
        </p:nvSpPr>
        <p:spPr>
          <a:xfrm>
            <a:off x="7762342" y="5757977"/>
            <a:ext cx="4058107" cy="237744"/>
          </a:xfrm>
          <a:prstGeom prst="roundRect">
            <a:avLst>
              <a:gd name="adj" fmla="val 61538"/>
            </a:avLst>
          </a:prstGeom>
          <a:solidFill>
            <a:srgbClr val="C62828"/>
          </a:solidFill>
          <a:ln/>
        </p:spPr>
      </p:sp>
      <p:sp>
        <p:nvSpPr>
          <p:cNvPr id="73" name="Shape 59"/>
          <p:cNvSpPr/>
          <p:nvPr/>
        </p:nvSpPr>
        <p:spPr>
          <a:xfrm>
            <a:off x="7762342" y="6170371"/>
            <a:ext cx="4058107" cy="237744"/>
          </a:xfrm>
          <a:prstGeom prst="roundRect">
            <a:avLst>
              <a:gd name="adj" fmla="val 61538"/>
            </a:avLst>
          </a:prstGeom>
          <a:solidFill>
            <a:srgbClr val="C62828"/>
          </a:solidFill>
          <a:ln/>
        </p:spPr>
      </p:sp>
      <p:sp>
        <p:nvSpPr>
          <p:cNvPr id="74" name="Text 60"/>
          <p:cNvSpPr txBox="1"/>
          <p:nvPr/>
        </p:nvSpPr>
        <p:spPr>
          <a:xfrm>
            <a:off x="7904988" y="5363870"/>
            <a:ext cx="13002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AI自動課程生成系統</a:t>
            </a:r>
            <a:endParaRPr lang="en-US" sz="1000" dirty="0"/>
          </a:p>
        </p:txBody>
      </p:sp>
      <p:sp>
        <p:nvSpPr>
          <p:cNvPr id="75" name="Text 61"/>
          <p:cNvSpPr txBox="1"/>
          <p:nvPr/>
        </p:nvSpPr>
        <p:spPr>
          <a:xfrm>
            <a:off x="7904988" y="5777179"/>
            <a:ext cx="13002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多運動項目拓展計劃</a:t>
            </a:r>
            <a:endParaRPr lang="en-US" sz="1000" dirty="0"/>
          </a:p>
        </p:txBody>
      </p:sp>
      <p:sp>
        <p:nvSpPr>
          <p:cNvPr id="76" name="Text 62"/>
          <p:cNvSpPr txBox="1"/>
          <p:nvPr/>
        </p:nvSpPr>
        <p:spPr>
          <a:xfrm>
            <a:off x="7904988" y="6189574"/>
            <a:ext cx="14337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完整智能運動生態建設</a:t>
            </a:r>
            <a:endParaRPr lang="en-US" sz="1000" dirty="0"/>
          </a:p>
        </p:txBody>
      </p:sp>
      <p:sp>
        <p:nvSpPr>
          <p:cNvPr id="77" name="Shape 63"/>
          <p:cNvSpPr/>
          <p:nvPr/>
        </p:nvSpPr>
        <p:spPr>
          <a:xfrm>
            <a:off x="4429354" y="2115007"/>
            <a:ext cx="190195" cy="1901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1E88E5"/>
            </a:solidFill>
            <a:prstDash val="solid"/>
          </a:ln>
        </p:spPr>
      </p:sp>
      <p:sp>
        <p:nvSpPr>
          <p:cNvPr id="78" name="Shape 64"/>
          <p:cNvSpPr/>
          <p:nvPr/>
        </p:nvSpPr>
        <p:spPr>
          <a:xfrm>
            <a:off x="7667244" y="3638398"/>
            <a:ext cx="190195" cy="1901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5E35B1"/>
            </a:solidFill>
            <a:prstDash val="solid"/>
          </a:ln>
        </p:spPr>
      </p:sp>
      <p:sp>
        <p:nvSpPr>
          <p:cNvPr id="79" name="Shape 65"/>
          <p:cNvSpPr/>
          <p:nvPr/>
        </p:nvSpPr>
        <p:spPr>
          <a:xfrm>
            <a:off x="11525098" y="5162702"/>
            <a:ext cx="190195" cy="1901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C62828"/>
            </a:solidFill>
            <a:prstDash val="solid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315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2710282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核心創新回顧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419149"/>
            <a:ext cx="565373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的核心創新在於將邊緣運算機器學習與低成本IMU感測器結合，創造首個「混合計算（邊緣+移動）+ 低功耗藍牙」的乒乓球動作分類系統。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381305" y="2423160"/>
            <a:ext cx="5524805" cy="800100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81305" y="2423160"/>
            <a:ext cx="38405" cy="800100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7" name="Shape 5"/>
          <p:cNvSpPr/>
          <p:nvPr/>
        </p:nvSpPr>
        <p:spPr>
          <a:xfrm>
            <a:off x="381305" y="3413455"/>
            <a:ext cx="5524805" cy="800100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381305" y="3413455"/>
            <a:ext cx="38405" cy="800100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9" name="Shape 7"/>
          <p:cNvSpPr/>
          <p:nvPr/>
        </p:nvSpPr>
        <p:spPr>
          <a:xfrm>
            <a:off x="381305" y="4404665"/>
            <a:ext cx="5524805" cy="800100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381305" y="4404665"/>
            <a:ext cx="38405" cy="800100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1" name="Shape 9"/>
          <p:cNvSpPr/>
          <p:nvPr/>
        </p:nvSpPr>
        <p:spPr>
          <a:xfrm>
            <a:off x="381305" y="5394960"/>
            <a:ext cx="5524805" cy="800100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381305" y="5394960"/>
            <a:ext cx="38405" cy="800100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3" name="Shape 11"/>
          <p:cNvSpPr/>
          <p:nvPr/>
        </p:nvSpPr>
        <p:spPr>
          <a:xfrm>
            <a:off x="381305" y="6385255"/>
            <a:ext cx="5524805" cy="543154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381305" y="6385255"/>
            <a:ext cx="38405" cy="543154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5" name="Text 13"/>
          <p:cNvSpPr txBox="1"/>
          <p:nvPr/>
        </p:nvSpPr>
        <p:spPr>
          <a:xfrm>
            <a:off x="562356" y="2565806"/>
            <a:ext cx="5310835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邊緣運算 + 低成本IMU：突破性地將輕量級ML與低成本感測器結合，創造高性價比訓練輔助系統</a:t>
            </a:r>
            <a:endParaRPr lang="en-US" sz="1300" dirty="0"/>
          </a:p>
        </p:txBody>
      </p:sp>
      <p:sp>
        <p:nvSpPr>
          <p:cNvPr id="16" name="Text 14"/>
          <p:cNvSpPr txBox="1"/>
          <p:nvPr/>
        </p:nvSpPr>
        <p:spPr>
          <a:xfrm>
            <a:off x="562356" y="3556102"/>
            <a:ext cx="5168189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混合計算架構：邊緣端負責數據採集，移動端負責ML推論，最佳平衡性能與成本</a:t>
            </a:r>
            <a:endParaRPr lang="en-US" sz="1300" dirty="0"/>
          </a:p>
        </p:txBody>
      </p:sp>
      <p:sp>
        <p:nvSpPr>
          <p:cNvPr id="17" name="Text 15"/>
          <p:cNvSpPr txBox="1"/>
          <p:nvPr/>
        </p:nvSpPr>
        <p:spPr>
          <a:xfrm>
            <a:off x="562356" y="4547311"/>
            <a:ext cx="5263286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BLE低功耗傳輸：精心優化的BLE 5.0 GATT服務，延遲&lt;50ms，續航15小時</a:t>
            </a:r>
            <a:endParaRPr lang="en-US" sz="1300" dirty="0"/>
          </a:p>
        </p:txBody>
      </p:sp>
      <p:sp>
        <p:nvSpPr>
          <p:cNvPr id="18" name="Text 16"/>
          <p:cNvSpPr txBox="1"/>
          <p:nvPr/>
        </p:nvSpPr>
        <p:spPr>
          <a:xfrm>
            <a:off x="562356" y="5537606"/>
            <a:ext cx="5272430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離線實時反饋：無需雲端連接，即時提供動作分類、質量評分和訓練建議</a:t>
            </a:r>
            <a:endParaRPr lang="en-US" sz="1300" dirty="0"/>
          </a:p>
        </p:txBody>
      </p:sp>
      <p:sp>
        <p:nvSpPr>
          <p:cNvPr id="19" name="Text 17"/>
          <p:cNvSpPr txBox="1"/>
          <p:nvPr/>
        </p:nvSpPr>
        <p:spPr>
          <a:xfrm>
            <a:off x="562356" y="6527902"/>
            <a:ext cx="4929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隱私優先設計：數據留存設備本地，用戶完全掌控個人訓練數據</a:t>
            </a:r>
            <a:endParaRPr lang="en-US" sz="1300" dirty="0"/>
          </a:p>
        </p:txBody>
      </p:sp>
      <p:sp>
        <p:nvSpPr>
          <p:cNvPr id="20" name="Text 18"/>
          <p:cNvSpPr txBox="1"/>
          <p:nvPr/>
        </p:nvSpPr>
        <p:spPr>
          <a:xfrm>
            <a:off x="7539228" y="1321308"/>
            <a:ext cx="3172054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價值主張輪盤</a:t>
            </a:r>
            <a:endParaRPr lang="en-US" sz="15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905549" y="1701698"/>
            <a:ext cx="4286707" cy="4286707"/>
          </a:xfrm>
          <a:prstGeom prst="rect">
            <a:avLst/>
          </a:prstGeom>
        </p:spPr>
      </p:pic>
      <p:sp>
        <p:nvSpPr>
          <p:cNvPr id="22" name="Text 19"/>
          <p:cNvSpPr txBox="1"/>
          <p:nvPr/>
        </p:nvSpPr>
        <p:spPr>
          <a:xfrm>
            <a:off x="8987638" y="6919265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33/40</a:t>
            </a:r>
            <a:endParaRPr lang="en-US" sz="1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64383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1107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關鍵成就與指標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44010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核心技術突破與關鍵績效指標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2057400" cy="1886407"/>
          </a:xfrm>
          <a:prstGeom prst="roundRect">
            <a:avLst>
              <a:gd name="adj" fmla="val 24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305" y="1647749"/>
            <a:ext cx="2057400" cy="38405"/>
          </a:xfrm>
          <a:prstGeom prst="rect">
            <a:avLst/>
          </a:prstGeom>
          <a:solidFill>
            <a:srgbClr val="E53935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238098" y="1986077"/>
            <a:ext cx="342900" cy="3429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2723998" y="1647749"/>
            <a:ext cx="2057400" cy="1886407"/>
          </a:xfrm>
          <a:prstGeom prst="roundRect">
            <a:avLst>
              <a:gd name="adj" fmla="val 24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2723998" y="1647749"/>
            <a:ext cx="20574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0" name="Shape 7"/>
          <p:cNvSpPr/>
          <p:nvPr/>
        </p:nvSpPr>
        <p:spPr>
          <a:xfrm>
            <a:off x="5067605" y="1647749"/>
            <a:ext cx="2057400" cy="1886407"/>
          </a:xfrm>
          <a:prstGeom prst="roundRect">
            <a:avLst>
              <a:gd name="adj" fmla="val 24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5067605" y="1647749"/>
            <a:ext cx="2057400" cy="38405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12" name="Shape 9"/>
          <p:cNvSpPr/>
          <p:nvPr/>
        </p:nvSpPr>
        <p:spPr>
          <a:xfrm>
            <a:off x="7410298" y="1647749"/>
            <a:ext cx="2057400" cy="1886407"/>
          </a:xfrm>
          <a:prstGeom prst="roundRect">
            <a:avLst>
              <a:gd name="adj" fmla="val 24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7410298" y="1647749"/>
            <a:ext cx="20574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4" name="Text 11"/>
          <p:cNvSpPr txBox="1"/>
          <p:nvPr/>
        </p:nvSpPr>
        <p:spPr>
          <a:xfrm>
            <a:off x="1062533" y="2542946"/>
            <a:ext cx="939089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5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85%</a:t>
            </a:r>
            <a:endParaRPr lang="en-US" sz="2500" dirty="0"/>
          </a:p>
        </p:txBody>
      </p:sp>
      <p:sp>
        <p:nvSpPr>
          <p:cNvPr id="15" name="Text 12"/>
          <p:cNvSpPr txBox="1"/>
          <p:nvPr/>
        </p:nvSpPr>
        <p:spPr>
          <a:xfrm>
            <a:off x="3229661" y="2542946"/>
            <a:ext cx="1291133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&lt;50ms</a:t>
            </a:r>
            <a:endParaRPr lang="en-US" sz="2500" dirty="0"/>
          </a:p>
        </p:txBody>
      </p:sp>
      <p:sp>
        <p:nvSpPr>
          <p:cNvPr id="16" name="Text 13"/>
          <p:cNvSpPr txBox="1"/>
          <p:nvPr/>
        </p:nvSpPr>
        <p:spPr>
          <a:xfrm>
            <a:off x="724205" y="3114446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個性化校準後準確率</a:t>
            </a:r>
            <a:endParaRPr lang="en-US" sz="120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rcRect l="-743" r="-743" t="0" b="0"/>
          <a:stretch/>
        </p:blipFill>
        <p:spPr>
          <a:xfrm>
            <a:off x="3600907" y="1986077"/>
            <a:ext cx="304495" cy="342900"/>
          </a:xfrm>
          <a:prstGeom prst="rect">
            <a:avLst/>
          </a:prstGeom>
        </p:spPr>
      </p:pic>
      <p:sp>
        <p:nvSpPr>
          <p:cNvPr id="18" name="Text 14"/>
          <p:cNvSpPr txBox="1"/>
          <p:nvPr/>
        </p:nvSpPr>
        <p:spPr>
          <a:xfrm>
            <a:off x="3295498" y="31144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系統回應延遲</a:t>
            </a:r>
            <a:endParaRPr lang="en-US" sz="120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45" b="-45"/>
          <a:stretch/>
        </p:blipFill>
        <p:spPr>
          <a:xfrm>
            <a:off x="5967374" y="1986077"/>
            <a:ext cx="256946" cy="342900"/>
          </a:xfrm>
          <a:prstGeom prst="rect">
            <a:avLst/>
          </a:prstGeom>
        </p:spPr>
      </p:pic>
      <p:sp>
        <p:nvSpPr>
          <p:cNvPr id="20" name="Shape 15"/>
          <p:cNvSpPr/>
          <p:nvPr/>
        </p:nvSpPr>
        <p:spPr>
          <a:xfrm>
            <a:off x="9753905" y="1647749"/>
            <a:ext cx="2057400" cy="1886407"/>
          </a:xfrm>
          <a:prstGeom prst="roundRect">
            <a:avLst>
              <a:gd name="adj" fmla="val 24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1" name="Shape 16"/>
          <p:cNvSpPr/>
          <p:nvPr/>
        </p:nvSpPr>
        <p:spPr>
          <a:xfrm>
            <a:off x="9753905" y="1647749"/>
            <a:ext cx="2057400" cy="38405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22" name="Text 17"/>
          <p:cNvSpPr txBox="1"/>
          <p:nvPr/>
        </p:nvSpPr>
        <p:spPr>
          <a:xfrm>
            <a:off x="5748833" y="2542946"/>
            <a:ext cx="939089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5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95%</a:t>
            </a:r>
            <a:endParaRPr lang="en-US" sz="2500" dirty="0"/>
          </a:p>
        </p:txBody>
      </p:sp>
      <p:sp>
        <p:nvSpPr>
          <p:cNvPr id="23" name="Text 18"/>
          <p:cNvSpPr txBox="1"/>
          <p:nvPr/>
        </p:nvSpPr>
        <p:spPr>
          <a:xfrm>
            <a:off x="5486400" y="3114446"/>
            <a:ext cx="13432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高光功能時間節省</a:t>
            </a:r>
            <a:endParaRPr lang="en-US" sz="1200" dirty="0"/>
          </a:p>
        </p:txBody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rcRect l="-1200" r="-1200" t="0" b="0"/>
          <a:stretch/>
        </p:blipFill>
        <p:spPr>
          <a:xfrm>
            <a:off x="8329270" y="1986077"/>
            <a:ext cx="219456" cy="342900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7803490" y="2542946"/>
            <a:ext cx="1519733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170HKD</a:t>
            </a:r>
            <a:endParaRPr lang="en-US" sz="2500" dirty="0"/>
          </a:p>
        </p:txBody>
      </p:sp>
      <p:sp>
        <p:nvSpPr>
          <p:cNvPr id="26" name="Text 20"/>
          <p:cNvSpPr txBox="1"/>
          <p:nvPr/>
        </p:nvSpPr>
        <p:spPr>
          <a:xfrm>
            <a:off x="7981798" y="31144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單套硬體成本</a:t>
            </a:r>
            <a:endParaRPr lang="en-US" sz="1200" dirty="0"/>
          </a:p>
        </p:txBody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45" b="-45"/>
          <a:stretch/>
        </p:blipFill>
        <p:spPr>
          <a:xfrm>
            <a:off x="10653674" y="1986077"/>
            <a:ext cx="256946" cy="342900"/>
          </a:xfrm>
          <a:prstGeom prst="rect">
            <a:avLst/>
          </a:prstGeom>
        </p:spPr>
      </p:pic>
      <p:sp>
        <p:nvSpPr>
          <p:cNvPr id="28" name="Text 21"/>
          <p:cNvSpPr txBox="1"/>
          <p:nvPr/>
        </p:nvSpPr>
        <p:spPr>
          <a:xfrm>
            <a:off x="9944100" y="2542946"/>
            <a:ext cx="2310689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5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GalaxyWatch</a:t>
            </a:r>
            <a:endParaRPr lang="en-US" sz="2500" dirty="0"/>
          </a:p>
        </p:txBody>
      </p:sp>
      <p:sp>
        <p:nvSpPr>
          <p:cNvPr id="29" name="Text 22"/>
          <p:cNvSpPr txBox="1"/>
          <p:nvPr/>
        </p:nvSpPr>
        <p:spPr>
          <a:xfrm>
            <a:off x="10147097" y="3114446"/>
            <a:ext cx="13908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Samsung生態整合</a:t>
            </a:r>
            <a:endParaRPr lang="en-US" sz="1200" dirty="0"/>
          </a:p>
        </p:txBody>
      </p:sp>
      <p:sp>
        <p:nvSpPr>
          <p:cNvPr id="30" name="Shape 23"/>
          <p:cNvSpPr/>
          <p:nvPr/>
        </p:nvSpPr>
        <p:spPr>
          <a:xfrm>
            <a:off x="381305" y="4009644"/>
            <a:ext cx="11430000" cy="2076602"/>
          </a:xfrm>
          <a:prstGeom prst="roundRect">
            <a:avLst>
              <a:gd name="adj" fmla="val 202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1" name="Text 24"/>
          <p:cNvSpPr txBox="1"/>
          <p:nvPr/>
        </p:nvSpPr>
        <p:spPr>
          <a:xfrm>
            <a:off x="571500" y="4200754"/>
            <a:ext cx="2824582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關鍵成就清單</a:t>
            </a:r>
            <a:endParaRPr lang="en-US" sz="1300" dirty="0"/>
          </a:p>
        </p:txBody>
      </p:sp>
      <p:pic>
        <p:nvPicPr>
          <p:cNvPr id="32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71500" y="4600346"/>
            <a:ext cx="190195" cy="190195"/>
          </a:xfrm>
          <a:prstGeom prst="rect">
            <a:avLst/>
          </a:prstGeom>
        </p:spPr>
      </p:pic>
      <p:sp>
        <p:nvSpPr>
          <p:cNvPr id="33" name="Text 25"/>
          <p:cNvSpPr txBox="1"/>
          <p:nvPr/>
        </p:nvSpPr>
        <p:spPr>
          <a:xfrm>
            <a:off x="857707" y="4600346"/>
            <a:ext cx="30769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輕量決策樹模型僅約50KB，可完全離線運行</a:t>
            </a:r>
            <a:endParaRPr lang="en-US" sz="1200" dirty="0"/>
          </a:p>
        </p:txBody>
      </p:sp>
      <p:pic>
        <p:nvPicPr>
          <p:cNvPr id="34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096305" y="4600346"/>
            <a:ext cx="190195" cy="190195"/>
          </a:xfrm>
          <a:prstGeom prst="rect">
            <a:avLst/>
          </a:prstGeom>
        </p:spPr>
      </p:pic>
      <p:sp>
        <p:nvSpPr>
          <p:cNvPr id="35" name="Text 26"/>
          <p:cNvSpPr txBox="1"/>
          <p:nvPr/>
        </p:nvSpPr>
        <p:spPr>
          <a:xfrm>
            <a:off x="6381598" y="4600346"/>
            <a:ext cx="2714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個性化校準後準確率從65%提升至85%</a:t>
            </a:r>
            <a:endParaRPr lang="en-US" sz="1200" dirty="0"/>
          </a:p>
        </p:txBody>
      </p:sp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71500" y="4924044"/>
            <a:ext cx="190195" cy="190195"/>
          </a:xfrm>
          <a:prstGeom prst="rect">
            <a:avLst/>
          </a:prstGeom>
        </p:spPr>
      </p:pic>
      <p:sp>
        <p:nvSpPr>
          <p:cNvPr id="37" name="Text 27"/>
          <p:cNvSpPr txBox="1"/>
          <p:nvPr/>
        </p:nvSpPr>
        <p:spPr>
          <a:xfrm>
            <a:off x="857707" y="4924044"/>
            <a:ext cx="2791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藍牙5.0 GATT服務，通信延遲小於50ms</a:t>
            </a:r>
            <a:endParaRPr lang="en-US" sz="1200" dirty="0"/>
          </a:p>
        </p:txBody>
      </p:sp>
      <p:pic>
        <p:nvPicPr>
          <p:cNvPr id="38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6096305" y="4924044"/>
            <a:ext cx="190195" cy="190195"/>
          </a:xfrm>
          <a:prstGeom prst="rect">
            <a:avLst/>
          </a:prstGeom>
        </p:spPr>
      </p:pic>
      <p:sp>
        <p:nvSpPr>
          <p:cNvPr id="39" name="Text 28"/>
          <p:cNvSpPr txBox="1"/>
          <p:nvPr/>
        </p:nvSpPr>
        <p:spPr>
          <a:xfrm>
            <a:off x="6381598" y="4924044"/>
            <a:ext cx="3324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高光功能節省95%影片編輯時間，90%存儲空間</a:t>
            </a:r>
            <a:endParaRPr lang="en-US" sz="1200" dirty="0"/>
          </a:p>
        </p:txBody>
      </p:sp>
      <p:pic>
        <p:nvPicPr>
          <p:cNvPr id="40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571500" y="5248656"/>
            <a:ext cx="190195" cy="190195"/>
          </a:xfrm>
          <a:prstGeom prst="rect">
            <a:avLst/>
          </a:prstGeom>
        </p:spPr>
      </p:pic>
      <p:sp>
        <p:nvSpPr>
          <p:cNvPr id="41" name="Text 29"/>
          <p:cNvSpPr txBox="1"/>
          <p:nvPr/>
        </p:nvSpPr>
        <p:spPr>
          <a:xfrm>
            <a:off x="857707" y="5248656"/>
            <a:ext cx="31345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與Samsung Galaxy Watch無縫整合生理數據</a:t>
            </a:r>
            <a:endParaRPr lang="en-US" sz="1200" dirty="0"/>
          </a:p>
        </p:txBody>
      </p:sp>
      <p:pic>
        <p:nvPicPr>
          <p:cNvPr id="4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096305" y="5248656"/>
            <a:ext cx="190195" cy="190195"/>
          </a:xfrm>
          <a:prstGeom prst="rect">
            <a:avLst/>
          </a:prstGeom>
        </p:spPr>
      </p:pic>
      <p:sp>
        <p:nvSpPr>
          <p:cNvPr id="43" name="Text 30"/>
          <p:cNvSpPr txBox="1"/>
          <p:nvPr/>
        </p:nvSpPr>
        <p:spPr>
          <a:xfrm>
            <a:off x="6381598" y="5248656"/>
            <a:ext cx="26956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邊緣運算+移動端ML模型混合計算架構</a:t>
            </a:r>
            <a:endParaRPr lang="en-US" sz="1200" dirty="0"/>
          </a:p>
        </p:txBody>
      </p:sp>
      <p:pic>
        <p:nvPicPr>
          <p:cNvPr id="44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571500" y="5572354"/>
            <a:ext cx="190195" cy="190195"/>
          </a:xfrm>
          <a:prstGeom prst="rect">
            <a:avLst/>
          </a:prstGeom>
        </p:spPr>
      </p:pic>
      <p:sp>
        <p:nvSpPr>
          <p:cNvPr id="45" name="Text 31"/>
          <p:cNvSpPr txBox="1"/>
          <p:nvPr/>
        </p:nvSpPr>
        <p:spPr>
          <a:xfrm>
            <a:off x="857707" y="5572354"/>
            <a:ext cx="3324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單套成本僅170港元，目標零售2,499-3,499港元</a:t>
            </a:r>
            <a:endParaRPr lang="en-US" sz="1200" dirty="0"/>
          </a:p>
        </p:txBody>
      </p:sp>
      <p:pic>
        <p:nvPicPr>
          <p:cNvPr id="46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6096305" y="5572354"/>
            <a:ext cx="190195" cy="190195"/>
          </a:xfrm>
          <a:prstGeom prst="rect">
            <a:avLst/>
          </a:prstGeom>
        </p:spPr>
      </p:pic>
      <p:sp>
        <p:nvSpPr>
          <p:cNvPr id="47" name="Text 32"/>
          <p:cNvSpPr txBox="1"/>
          <p:nvPr/>
        </p:nvSpPr>
        <p:spPr>
          <a:xfrm>
            <a:off x="6381598" y="5572354"/>
            <a:ext cx="31053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15小時連續使用電池續航，3-4個月待機時間</a:t>
            </a:r>
            <a:endParaRPr lang="en-US" sz="1200" dirty="0"/>
          </a:p>
        </p:txBody>
      </p:sp>
      <p:sp>
        <p:nvSpPr>
          <p:cNvPr id="48" name="Shape 33"/>
          <p:cNvSpPr/>
          <p:nvPr/>
        </p:nvSpPr>
        <p:spPr>
          <a:xfrm>
            <a:off x="381305" y="6277356"/>
            <a:ext cx="5486400" cy="69780607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9" name="Shape 34"/>
          <p:cNvSpPr/>
          <p:nvPr/>
        </p:nvSpPr>
        <p:spPr>
          <a:xfrm>
            <a:off x="6324905" y="6277356"/>
            <a:ext cx="5486400" cy="69780607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50" name="Text 35"/>
          <p:cNvSpPr txBox="1"/>
          <p:nvPr/>
        </p:nvSpPr>
        <p:spPr>
          <a:xfrm>
            <a:off x="2523744" y="6467551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技術性能雷達圖</a:t>
            </a:r>
            <a:endParaRPr lang="en-US" sz="1300" dirty="0"/>
          </a:p>
        </p:txBody>
      </p:sp>
      <p:sp>
        <p:nvSpPr>
          <p:cNvPr id="51" name="Text 36"/>
          <p:cNvSpPr txBox="1"/>
          <p:nvPr/>
        </p:nvSpPr>
        <p:spPr>
          <a:xfrm>
            <a:off x="8467344" y="6467551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準確率提升歷程</a:t>
            </a:r>
            <a:endParaRPr lang="en-US" sz="1300" dirty="0"/>
          </a:p>
        </p:txBody>
      </p:sp>
      <p:pic>
        <p:nvPicPr>
          <p:cNvPr id="52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-3" b="-3"/>
          <a:stretch/>
        </p:blipFill>
        <p:spPr>
          <a:xfrm>
            <a:off x="571500" y="6867144"/>
            <a:ext cx="5105095" cy="68998795"/>
          </a:xfrm>
          <a:prstGeom prst="rect">
            <a:avLst/>
          </a:prstGeom>
        </p:spPr>
      </p:pic>
      <p:pic>
        <p:nvPicPr>
          <p:cNvPr id="53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-3" b="-3"/>
          <a:stretch/>
        </p:blipFill>
        <p:spPr>
          <a:xfrm>
            <a:off x="6515100" y="6867144"/>
            <a:ext cx="5105095" cy="68998795"/>
          </a:xfrm>
          <a:prstGeom prst="rect">
            <a:avLst/>
          </a:prstGeom>
        </p:spPr>
      </p:pic>
      <p:sp>
        <p:nvSpPr>
          <p:cNvPr id="54" name="Text 37"/>
          <p:cNvSpPr txBox="1"/>
          <p:nvPr/>
        </p:nvSpPr>
        <p:spPr>
          <a:xfrm>
            <a:off x="8987638" y="76047905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34/40</a:t>
            </a:r>
            <a:endParaRPr lang="en-US" sz="1000" dirty="0"/>
          </a:p>
        </p:txBody>
      </p:sp>
      <p:sp>
        <p:nvSpPr>
          <p:cNvPr id="55" name="Shape 38"/>
          <p:cNvSpPr/>
          <p:nvPr/>
        </p:nvSpPr>
        <p:spPr>
          <a:xfrm>
            <a:off x="2152498" y="1591056"/>
            <a:ext cx="381305" cy="381305"/>
          </a:xfrm>
          <a:prstGeom prst="ellipse">
            <a:avLst/>
          </a:prstGeom>
          <a:solidFill>
            <a:srgbClr val="FFD700"/>
          </a:solidFill>
          <a:ln/>
          <a:effectLst>
            <a:outerShdw sx="100000" sy="100000" kx="0" ky="0" algn="bl" rotWithShape="0" blurRad="50800" dist="25400" dir="5400000">
              <a:srgbClr val="000000">
                <a:alpha val="20000"/>
              </a:srgbClr>
            </a:outerShdw>
          </a:effectLst>
        </p:spPr>
      </p:sp>
      <p:pic>
        <p:nvPicPr>
          <p:cNvPr id="56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2257654" y="1695298"/>
            <a:ext cx="171907" cy="171907"/>
          </a:xfrm>
          <a:prstGeom prst="rect">
            <a:avLst/>
          </a:prstGeom>
        </p:spPr>
      </p:pic>
      <p:sp>
        <p:nvSpPr>
          <p:cNvPr id="57" name="Shape 39"/>
          <p:cNvSpPr/>
          <p:nvPr/>
        </p:nvSpPr>
        <p:spPr>
          <a:xfrm>
            <a:off x="4496105" y="1591056"/>
            <a:ext cx="381305" cy="381305"/>
          </a:xfrm>
          <a:prstGeom prst="ellipse">
            <a:avLst/>
          </a:prstGeom>
          <a:solidFill>
            <a:srgbClr val="FFD700"/>
          </a:solidFill>
          <a:ln/>
          <a:effectLst>
            <a:outerShdw sx="100000" sy="100000" kx="0" ky="0" algn="bl" rotWithShape="0" blurRad="50800" dist="25400" dir="5400000">
              <a:srgbClr val="000000">
                <a:alpha val="20000"/>
              </a:srgbClr>
            </a:outerShdw>
          </a:effectLst>
        </p:spPr>
      </p:sp>
      <p:pic>
        <p:nvPicPr>
          <p:cNvPr id="5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4600346" y="1695298"/>
            <a:ext cx="171907" cy="171907"/>
          </a:xfrm>
          <a:prstGeom prst="rect">
            <a:avLst/>
          </a:prstGeom>
        </p:spPr>
      </p:pic>
      <p:sp>
        <p:nvSpPr>
          <p:cNvPr id="59" name="Shape 40"/>
          <p:cNvSpPr/>
          <p:nvPr/>
        </p:nvSpPr>
        <p:spPr>
          <a:xfrm>
            <a:off x="6838798" y="1591056"/>
            <a:ext cx="381305" cy="381305"/>
          </a:xfrm>
          <a:prstGeom prst="ellipse">
            <a:avLst/>
          </a:prstGeom>
          <a:solidFill>
            <a:srgbClr val="FFD700"/>
          </a:solidFill>
          <a:ln/>
          <a:effectLst>
            <a:outerShdw sx="100000" sy="100000" kx="0" ky="0" algn="bl" rotWithShape="0" blurRad="50800" dist="25400" dir="5400000">
              <a:srgbClr val="000000">
                <a:alpha val="20000"/>
              </a:srgbClr>
            </a:outerShdw>
          </a:effectLst>
        </p:spPr>
      </p:sp>
      <p:pic>
        <p:nvPicPr>
          <p:cNvPr id="60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6943954" y="1695298"/>
            <a:ext cx="171907" cy="171907"/>
          </a:xfrm>
          <a:prstGeom prst="rect">
            <a:avLst/>
          </a:prstGeom>
        </p:spPr>
      </p:pic>
      <p:sp>
        <p:nvSpPr>
          <p:cNvPr id="61" name="Shape 41"/>
          <p:cNvSpPr/>
          <p:nvPr/>
        </p:nvSpPr>
        <p:spPr>
          <a:xfrm>
            <a:off x="9182405" y="1591056"/>
            <a:ext cx="381305" cy="381305"/>
          </a:xfrm>
          <a:prstGeom prst="ellipse">
            <a:avLst/>
          </a:prstGeom>
          <a:solidFill>
            <a:srgbClr val="FFD700"/>
          </a:solidFill>
          <a:ln/>
          <a:effectLst>
            <a:outerShdw sx="100000" sy="100000" kx="0" ky="0" algn="bl" rotWithShape="0" blurRad="50800" dist="25400" dir="5400000">
              <a:srgbClr val="000000">
                <a:alpha val="20000"/>
              </a:srgbClr>
            </a:outerShdw>
          </a:effectLst>
        </p:spPr>
      </p:sp>
      <p:pic>
        <p:nvPicPr>
          <p:cNvPr id="62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9286646" y="1695298"/>
            <a:ext cx="171907" cy="171907"/>
          </a:xfrm>
          <a:prstGeom prst="rect">
            <a:avLst/>
          </a:prstGeom>
        </p:spPr>
      </p:pic>
      <p:sp>
        <p:nvSpPr>
          <p:cNvPr id="63" name="Shape 42"/>
          <p:cNvSpPr/>
          <p:nvPr/>
        </p:nvSpPr>
        <p:spPr>
          <a:xfrm>
            <a:off x="11525098" y="1591056"/>
            <a:ext cx="381305" cy="381305"/>
          </a:xfrm>
          <a:prstGeom prst="ellipse">
            <a:avLst/>
          </a:prstGeom>
          <a:solidFill>
            <a:srgbClr val="FFD700"/>
          </a:solidFill>
          <a:ln/>
          <a:effectLst>
            <a:outerShdw sx="100000" sy="100000" kx="0" ky="0" algn="bl" rotWithShape="0" blurRad="50800" dist="25400" dir="5400000">
              <a:srgbClr val="000000">
                <a:alpha val="20000"/>
              </a:srgbClr>
            </a:outerShdw>
          </a:effectLst>
        </p:spPr>
      </p:sp>
      <p:pic>
        <p:nvPicPr>
          <p:cNvPr id="64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11630254" y="1695298"/>
            <a:ext cx="171907" cy="17190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001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533003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下一步行動: 從原型到小批量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419149"/>
            <a:ext cx="5529377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專案正處於關鍵轉折點 — 從驗證原型邁向市場驗證階段。我們的行動計劃包含五個關鍵任務，確保技術成熟度與用戶體驗最佳化。</a:t>
            </a:r>
            <a:endParaRPr lang="en-US" sz="1300" dirty="0"/>
          </a:p>
        </p:txBody>
      </p:sp>
      <p:sp>
        <p:nvSpPr>
          <p:cNvPr id="5" name="Text 3"/>
          <p:cNvSpPr txBox="1"/>
          <p:nvPr/>
        </p:nvSpPr>
        <p:spPr>
          <a:xfrm>
            <a:off x="381305" y="2157984"/>
            <a:ext cx="5615330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實現目標的核心策略是：小規模、快速迭代、持續優化。通過與實際用戶互動，我們能在真實場景中測試系統，不斷改進軟硬體整合效果。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381305" y="2887675"/>
            <a:ext cx="5248656" cy="666598"/>
          </a:xfrm>
          <a:prstGeom prst="roundRect">
            <a:avLst>
              <a:gd name="adj" fmla="val 156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25400" dir="5400000">
              <a:srgbClr val="000000">
                <a:alpha val="8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381305" y="2887675"/>
            <a:ext cx="47549" cy="6665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8" name="Shape 6"/>
          <p:cNvSpPr/>
          <p:nvPr/>
        </p:nvSpPr>
        <p:spPr>
          <a:xfrm>
            <a:off x="381305" y="3668573"/>
            <a:ext cx="5248656" cy="666598"/>
          </a:xfrm>
          <a:prstGeom prst="roundRect">
            <a:avLst>
              <a:gd name="adj" fmla="val 156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25400" dir="5400000">
              <a:srgbClr val="000000">
                <a:alpha val="8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381305" y="3668573"/>
            <a:ext cx="47549" cy="6665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0" name="Shape 8"/>
          <p:cNvSpPr/>
          <p:nvPr/>
        </p:nvSpPr>
        <p:spPr>
          <a:xfrm>
            <a:off x="381305" y="4450385"/>
            <a:ext cx="5248656" cy="666598"/>
          </a:xfrm>
          <a:prstGeom prst="roundRect">
            <a:avLst>
              <a:gd name="adj" fmla="val 156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25400" dir="5400000">
              <a:srgbClr val="000000">
                <a:alpha val="8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381305" y="4450385"/>
            <a:ext cx="47549" cy="6665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2" name="Shape 10"/>
          <p:cNvSpPr/>
          <p:nvPr/>
        </p:nvSpPr>
        <p:spPr>
          <a:xfrm>
            <a:off x="381305" y="5231282"/>
            <a:ext cx="5248656" cy="666598"/>
          </a:xfrm>
          <a:prstGeom prst="roundRect">
            <a:avLst>
              <a:gd name="adj" fmla="val 156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25400" dir="5400000">
              <a:srgbClr val="000000">
                <a:alpha val="8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381305" y="5231282"/>
            <a:ext cx="47549" cy="6665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4" name="Shape 12"/>
          <p:cNvSpPr/>
          <p:nvPr/>
        </p:nvSpPr>
        <p:spPr>
          <a:xfrm>
            <a:off x="381305" y="6012180"/>
            <a:ext cx="5248656" cy="666598"/>
          </a:xfrm>
          <a:prstGeom prst="roundRect">
            <a:avLst>
              <a:gd name="adj" fmla="val 156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25400" dir="5400000">
              <a:srgbClr val="000000">
                <a:alpha val="800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381305" y="6012180"/>
            <a:ext cx="47549" cy="66659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6" name="Shape 14"/>
          <p:cNvSpPr/>
          <p:nvPr/>
        </p:nvSpPr>
        <p:spPr>
          <a:xfrm>
            <a:off x="571500" y="3078785"/>
            <a:ext cx="286207" cy="286207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17" name="Shape 15"/>
          <p:cNvSpPr/>
          <p:nvPr/>
        </p:nvSpPr>
        <p:spPr>
          <a:xfrm>
            <a:off x="571500" y="3859682"/>
            <a:ext cx="286207" cy="286207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18" name="Shape 16"/>
          <p:cNvSpPr/>
          <p:nvPr/>
        </p:nvSpPr>
        <p:spPr>
          <a:xfrm>
            <a:off x="571500" y="4640580"/>
            <a:ext cx="286207" cy="286207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19" name="Shape 17"/>
          <p:cNvSpPr/>
          <p:nvPr/>
        </p:nvSpPr>
        <p:spPr>
          <a:xfrm>
            <a:off x="571500" y="5421478"/>
            <a:ext cx="286207" cy="286207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20" name="Shape 18"/>
          <p:cNvSpPr/>
          <p:nvPr/>
        </p:nvSpPr>
        <p:spPr>
          <a:xfrm>
            <a:off x="571500" y="6202375"/>
            <a:ext cx="286207" cy="286207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21" name="Text 19"/>
          <p:cNvSpPr txBox="1"/>
          <p:nvPr/>
        </p:nvSpPr>
        <p:spPr>
          <a:xfrm>
            <a:off x="669341" y="3107131"/>
            <a:ext cx="210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</a:t>
            </a:r>
            <a:endParaRPr lang="en-US" sz="1200" dirty="0"/>
          </a:p>
        </p:txBody>
      </p:sp>
      <p:sp>
        <p:nvSpPr>
          <p:cNvPr id="22" name="Text 20"/>
          <p:cNvSpPr txBox="1"/>
          <p:nvPr/>
        </p:nvSpPr>
        <p:spPr>
          <a:xfrm>
            <a:off x="669341" y="3888029"/>
            <a:ext cx="210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</a:t>
            </a:r>
            <a:endParaRPr lang="en-US" sz="1200" dirty="0"/>
          </a:p>
        </p:txBody>
      </p:sp>
      <p:sp>
        <p:nvSpPr>
          <p:cNvPr id="23" name="Text 21"/>
          <p:cNvSpPr txBox="1"/>
          <p:nvPr/>
        </p:nvSpPr>
        <p:spPr>
          <a:xfrm>
            <a:off x="669341" y="4668926"/>
            <a:ext cx="210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</a:t>
            </a:r>
            <a:endParaRPr lang="en-US" sz="1200" dirty="0"/>
          </a:p>
        </p:txBody>
      </p:sp>
      <p:sp>
        <p:nvSpPr>
          <p:cNvPr id="24" name="Text 22"/>
          <p:cNvSpPr txBox="1"/>
          <p:nvPr/>
        </p:nvSpPr>
        <p:spPr>
          <a:xfrm>
            <a:off x="669341" y="5449824"/>
            <a:ext cx="210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</a:t>
            </a:r>
            <a:endParaRPr lang="en-US" sz="1200" dirty="0"/>
          </a:p>
        </p:txBody>
      </p:sp>
      <p:sp>
        <p:nvSpPr>
          <p:cNvPr id="25" name="Text 23"/>
          <p:cNvSpPr txBox="1"/>
          <p:nvPr/>
        </p:nvSpPr>
        <p:spPr>
          <a:xfrm>
            <a:off x="669341" y="6230722"/>
            <a:ext cx="210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</a:t>
            </a:r>
            <a:endParaRPr lang="en-US" sz="1200" dirty="0"/>
          </a:p>
        </p:txBody>
      </p:sp>
      <p:sp>
        <p:nvSpPr>
          <p:cNvPr id="26" name="Text 24"/>
          <p:cNvSpPr txBox="1"/>
          <p:nvPr/>
        </p:nvSpPr>
        <p:spPr>
          <a:xfrm>
            <a:off x="1000354" y="2982773"/>
            <a:ext cx="15910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小批量試產 (10-50套)</a:t>
            </a:r>
            <a:endParaRPr lang="en-US" sz="1200" dirty="0"/>
          </a:p>
        </p:txBody>
      </p:sp>
      <p:sp>
        <p:nvSpPr>
          <p:cNvPr id="27" name="Text 25"/>
          <p:cNvSpPr txBox="1"/>
          <p:nvPr/>
        </p:nvSpPr>
        <p:spPr>
          <a:xfrm>
            <a:off x="1000354" y="3764585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用戶反饋迭代</a:t>
            </a:r>
            <a:endParaRPr lang="en-US" sz="1200" dirty="0"/>
          </a:p>
        </p:txBody>
      </p:sp>
      <p:sp>
        <p:nvSpPr>
          <p:cNvPr id="28" name="Text 26"/>
          <p:cNvSpPr txBox="1"/>
          <p:nvPr/>
        </p:nvSpPr>
        <p:spPr>
          <a:xfrm>
            <a:off x="1000354" y="4545482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深化Galaxy Watch聯動</a:t>
            </a:r>
            <a:endParaRPr lang="en-US" sz="1200" dirty="0"/>
          </a:p>
        </p:txBody>
      </p:sp>
      <p:sp>
        <p:nvSpPr>
          <p:cNvPr id="29" name="Text 27"/>
          <p:cNvSpPr txBox="1"/>
          <p:nvPr/>
        </p:nvSpPr>
        <p:spPr>
          <a:xfrm>
            <a:off x="1000354" y="5326380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成本優化與量產工藝</a:t>
            </a:r>
            <a:endParaRPr lang="en-US" sz="1200" dirty="0"/>
          </a:p>
        </p:txBody>
      </p:sp>
      <p:sp>
        <p:nvSpPr>
          <p:cNvPr id="30" name="Text 28"/>
          <p:cNvSpPr txBox="1"/>
          <p:nvPr/>
        </p:nvSpPr>
        <p:spPr>
          <a:xfrm>
            <a:off x="1000354" y="6107278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建設開源社群</a:t>
            </a:r>
            <a:endParaRPr lang="en-US" sz="1200" dirty="0"/>
          </a:p>
        </p:txBody>
      </p:sp>
      <p:sp>
        <p:nvSpPr>
          <p:cNvPr id="31" name="Text 29"/>
          <p:cNvSpPr txBox="1"/>
          <p:nvPr/>
        </p:nvSpPr>
        <p:spPr>
          <a:xfrm>
            <a:off x="1000354" y="3258922"/>
            <a:ext cx="41010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針對校隊與球館進行小批量生產，建立初始用戶群，確認量產可行性</a:t>
            </a:r>
            <a:endParaRPr lang="en-US" sz="1000" dirty="0"/>
          </a:p>
        </p:txBody>
      </p:sp>
      <p:sp>
        <p:nvSpPr>
          <p:cNvPr id="32" name="Text 30"/>
          <p:cNvSpPr txBox="1"/>
          <p:nvPr/>
        </p:nvSpPr>
        <p:spPr>
          <a:xfrm>
            <a:off x="1000354" y="4040734"/>
            <a:ext cx="36630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收集實際使用者反饋，優化演算法、UI/UX設計及硬體穩定性</a:t>
            </a:r>
            <a:endParaRPr lang="en-US" sz="1000" dirty="0"/>
          </a:p>
        </p:txBody>
      </p:sp>
      <p:sp>
        <p:nvSpPr>
          <p:cNvPr id="33" name="Text 31"/>
          <p:cNvSpPr txBox="1"/>
          <p:nvPr/>
        </p:nvSpPr>
        <p:spPr>
          <a:xfrm>
            <a:off x="1000354" y="4821631"/>
            <a:ext cx="36155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增強Samsung生態整合，實現更多多維度訓練數據分析功能</a:t>
            </a:r>
            <a:endParaRPr lang="en-US" sz="1000" dirty="0"/>
          </a:p>
        </p:txBody>
      </p:sp>
      <p:sp>
        <p:nvSpPr>
          <p:cNvPr id="34" name="Text 32"/>
          <p:cNvSpPr txBox="1"/>
          <p:nvPr/>
        </p:nvSpPr>
        <p:spPr>
          <a:xfrm>
            <a:off x="1000354" y="5602529"/>
            <a:ext cx="38340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探索大批量採購與製造流程優化，降低單套成本，提高生產效率</a:t>
            </a:r>
            <a:endParaRPr lang="en-US" sz="1000" dirty="0"/>
          </a:p>
        </p:txBody>
      </p:sp>
      <p:sp>
        <p:nvSpPr>
          <p:cNvPr id="35" name="Text 33"/>
          <p:cNvSpPr txBox="1"/>
          <p:nvPr/>
        </p:nvSpPr>
        <p:spPr>
          <a:xfrm>
            <a:off x="1000354" y="6383426"/>
            <a:ext cx="37481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在GitHub發布設計文檔，吸引全球開發者參與優化和功能擴充</a:t>
            </a:r>
            <a:endParaRPr lang="en-US" sz="1000" dirty="0"/>
          </a:p>
        </p:txBody>
      </p:sp>
      <p:sp>
        <p:nvSpPr>
          <p:cNvPr id="36" name="Shape 34"/>
          <p:cNvSpPr/>
          <p:nvPr/>
        </p:nvSpPr>
        <p:spPr>
          <a:xfrm>
            <a:off x="381305" y="6868973"/>
            <a:ext cx="5524805" cy="743407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381305" y="6868973"/>
            <a:ext cx="38405" cy="7434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38" name="Text 36"/>
          <p:cNvSpPr txBox="1"/>
          <p:nvPr/>
        </p:nvSpPr>
        <p:spPr>
          <a:xfrm>
            <a:off x="562356" y="7012534"/>
            <a:ext cx="53062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核心理念：從小規模試錯到迅速迭代，讓產品在實際使用場景中逐步完善。以用戶體驗為中心，而非技術驅動。</a:t>
            </a:r>
            <a:endParaRPr lang="en-US" sz="1200" dirty="0"/>
          </a:p>
        </p:txBody>
      </p:sp>
      <p:sp>
        <p:nvSpPr>
          <p:cNvPr id="39" name="Shape 37"/>
          <p:cNvSpPr/>
          <p:nvPr/>
        </p:nvSpPr>
        <p:spPr>
          <a:xfrm>
            <a:off x="6424574" y="2139696"/>
            <a:ext cx="5248656" cy="3715207"/>
          </a:xfrm>
          <a:prstGeom prst="roundRect">
            <a:avLst>
              <a:gd name="adj" fmla="val 631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90500" dist="38100" dir="5400000">
              <a:srgbClr val="000000">
                <a:alpha val="10000"/>
              </a:srgbClr>
            </a:outerShdw>
          </a:effectLst>
        </p:spPr>
      </p:sp>
      <p:sp>
        <p:nvSpPr>
          <p:cNvPr id="40" name="Shape 38"/>
          <p:cNvSpPr/>
          <p:nvPr/>
        </p:nvSpPr>
        <p:spPr>
          <a:xfrm>
            <a:off x="6424574" y="2139696"/>
            <a:ext cx="5248656" cy="457200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41" name="Text 39"/>
          <p:cNvSpPr txBox="1"/>
          <p:nvPr/>
        </p:nvSpPr>
        <p:spPr>
          <a:xfrm>
            <a:off x="7089343" y="225399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高優先級</a:t>
            </a:r>
            <a:endParaRPr lang="en-US" sz="1200" dirty="0"/>
          </a:p>
        </p:txBody>
      </p:sp>
      <p:sp>
        <p:nvSpPr>
          <p:cNvPr id="42" name="Text 40"/>
          <p:cNvSpPr txBox="1"/>
          <p:nvPr/>
        </p:nvSpPr>
        <p:spPr>
          <a:xfrm>
            <a:off x="8744407" y="225399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中優先級</a:t>
            </a:r>
            <a:endParaRPr lang="en-US" sz="1200" dirty="0"/>
          </a:p>
        </p:txBody>
      </p:sp>
      <p:sp>
        <p:nvSpPr>
          <p:cNvPr id="43" name="Text 41"/>
          <p:cNvSpPr txBox="1"/>
          <p:nvPr/>
        </p:nvSpPr>
        <p:spPr>
          <a:xfrm>
            <a:off x="10398557" y="225399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低優先級</a:t>
            </a:r>
            <a:endParaRPr lang="en-US" sz="1200" dirty="0"/>
          </a:p>
        </p:txBody>
      </p:sp>
      <p:sp>
        <p:nvSpPr>
          <p:cNvPr id="44" name="Shape 42"/>
          <p:cNvSpPr/>
          <p:nvPr/>
        </p:nvSpPr>
        <p:spPr>
          <a:xfrm>
            <a:off x="6662318" y="2739542"/>
            <a:ext cx="1466698" cy="828446"/>
          </a:xfrm>
          <a:prstGeom prst="roundRect">
            <a:avLst>
              <a:gd name="adj" fmla="val 7612"/>
            </a:avLst>
          </a:prstGeom>
          <a:solidFill>
            <a:srgbClr val="E53935">
              <a:alpha val="15000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6662318" y="2739542"/>
            <a:ext cx="28346" cy="828446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46" name="Shape 44"/>
          <p:cNvSpPr/>
          <p:nvPr/>
        </p:nvSpPr>
        <p:spPr>
          <a:xfrm>
            <a:off x="6662318" y="3663086"/>
            <a:ext cx="1466698" cy="828446"/>
          </a:xfrm>
          <a:prstGeom prst="roundRect">
            <a:avLst>
              <a:gd name="adj" fmla="val 7612"/>
            </a:avLst>
          </a:prstGeom>
          <a:solidFill>
            <a:srgbClr val="E53935">
              <a:alpha val="15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662318" y="3663086"/>
            <a:ext cx="28346" cy="828446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48" name="Shape 46"/>
          <p:cNvSpPr/>
          <p:nvPr/>
        </p:nvSpPr>
        <p:spPr>
          <a:xfrm>
            <a:off x="6662318" y="4587545"/>
            <a:ext cx="1466698" cy="1028700"/>
          </a:xfrm>
          <a:prstGeom prst="roundRect">
            <a:avLst>
              <a:gd name="adj" fmla="val 4938"/>
            </a:avLst>
          </a:prstGeom>
          <a:solidFill>
            <a:srgbClr val="E53935">
              <a:alpha val="15000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662318" y="4587545"/>
            <a:ext cx="28346" cy="1028700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50" name="Text 48"/>
          <p:cNvSpPr txBox="1"/>
          <p:nvPr/>
        </p:nvSpPr>
        <p:spPr>
          <a:xfrm>
            <a:off x="6805879" y="2853842"/>
            <a:ext cx="11676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CNC開孔結構測試</a:t>
            </a:r>
            <a:endParaRPr lang="en-US" sz="1000" dirty="0"/>
          </a:p>
        </p:txBody>
      </p:sp>
      <p:sp>
        <p:nvSpPr>
          <p:cNvPr id="51" name="Text 49"/>
          <p:cNvSpPr txBox="1"/>
          <p:nvPr/>
        </p:nvSpPr>
        <p:spPr>
          <a:xfrm>
            <a:off x="6805879" y="3054096"/>
            <a:ext cx="13002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確保量產級別的耐用性與穩定性</a:t>
            </a:r>
            <a:endParaRPr lang="en-US" sz="1000" dirty="0"/>
          </a:p>
        </p:txBody>
      </p:sp>
      <p:sp>
        <p:nvSpPr>
          <p:cNvPr id="52" name="Text 50"/>
          <p:cNvSpPr txBox="1"/>
          <p:nvPr/>
        </p:nvSpPr>
        <p:spPr>
          <a:xfrm>
            <a:off x="6805879" y="3777386"/>
            <a:ext cx="11859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Beta測試用戶招募</a:t>
            </a:r>
            <a:endParaRPr lang="en-US" sz="1000" dirty="0"/>
          </a:p>
        </p:txBody>
      </p:sp>
      <p:sp>
        <p:nvSpPr>
          <p:cNvPr id="53" name="Text 51"/>
          <p:cNvSpPr txBox="1"/>
          <p:nvPr/>
        </p:nvSpPr>
        <p:spPr>
          <a:xfrm>
            <a:off x="6805879" y="3977640"/>
            <a:ext cx="13002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從校隊與社區球館招募首批試用者</a:t>
            </a:r>
            <a:endParaRPr lang="en-US" sz="1000" dirty="0"/>
          </a:p>
        </p:txBody>
      </p:sp>
      <p:sp>
        <p:nvSpPr>
          <p:cNvPr id="54" name="Text 52"/>
          <p:cNvSpPr txBox="1"/>
          <p:nvPr/>
        </p:nvSpPr>
        <p:spPr>
          <a:xfrm>
            <a:off x="6805879" y="4701845"/>
            <a:ext cx="13002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Galaxy Watch API深度整合</a:t>
            </a:r>
            <a:endParaRPr lang="en-US" sz="1000" dirty="0"/>
          </a:p>
        </p:txBody>
      </p:sp>
      <p:sp>
        <p:nvSpPr>
          <p:cNvPr id="55" name="Text 53"/>
          <p:cNvSpPr txBox="1"/>
          <p:nvPr/>
        </p:nvSpPr>
        <p:spPr>
          <a:xfrm>
            <a:off x="6805879" y="5101438"/>
            <a:ext cx="13002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實現生理數據與動作數據融合</a:t>
            </a:r>
            <a:endParaRPr lang="en-US" sz="1000" dirty="0"/>
          </a:p>
        </p:txBody>
      </p:sp>
      <p:sp>
        <p:nvSpPr>
          <p:cNvPr id="56" name="Shape 54"/>
          <p:cNvSpPr/>
          <p:nvPr/>
        </p:nvSpPr>
        <p:spPr>
          <a:xfrm>
            <a:off x="8317382" y="2739542"/>
            <a:ext cx="1466698" cy="1028700"/>
          </a:xfrm>
          <a:prstGeom prst="roundRect">
            <a:avLst>
              <a:gd name="adj" fmla="val 4938"/>
            </a:avLst>
          </a:prstGeom>
          <a:solidFill>
            <a:srgbClr val="FF9800">
              <a:alpha val="15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8317382" y="2739542"/>
            <a:ext cx="28346" cy="1028700"/>
          </a:xfrm>
          <a:prstGeom prst="rect">
            <a:avLst/>
          </a:prstGeom>
          <a:solidFill>
            <a:srgbClr val="FF9800"/>
          </a:solidFill>
          <a:ln/>
        </p:spPr>
      </p:sp>
      <p:sp>
        <p:nvSpPr>
          <p:cNvPr id="58" name="Shape 56"/>
          <p:cNvSpPr/>
          <p:nvPr/>
        </p:nvSpPr>
        <p:spPr>
          <a:xfrm>
            <a:off x="8317382" y="3863340"/>
            <a:ext cx="1466698" cy="828446"/>
          </a:xfrm>
          <a:prstGeom prst="roundRect">
            <a:avLst>
              <a:gd name="adj" fmla="val 7612"/>
            </a:avLst>
          </a:prstGeom>
          <a:solidFill>
            <a:srgbClr val="FF9800">
              <a:alpha val="15000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8317382" y="3863340"/>
            <a:ext cx="28346" cy="828446"/>
          </a:xfrm>
          <a:prstGeom prst="rect">
            <a:avLst/>
          </a:prstGeom>
          <a:solidFill>
            <a:srgbClr val="FF9800"/>
          </a:solidFill>
          <a:ln/>
        </p:spPr>
      </p:sp>
      <p:sp>
        <p:nvSpPr>
          <p:cNvPr id="60" name="Shape 58"/>
          <p:cNvSpPr/>
          <p:nvPr/>
        </p:nvSpPr>
        <p:spPr>
          <a:xfrm>
            <a:off x="8317382" y="4786884"/>
            <a:ext cx="1466698" cy="828446"/>
          </a:xfrm>
          <a:prstGeom prst="roundRect">
            <a:avLst>
              <a:gd name="adj" fmla="val 7612"/>
            </a:avLst>
          </a:prstGeom>
          <a:solidFill>
            <a:srgbClr val="FF9800">
              <a:alpha val="15000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8317382" y="4786884"/>
            <a:ext cx="28346" cy="828446"/>
          </a:xfrm>
          <a:prstGeom prst="rect">
            <a:avLst/>
          </a:prstGeom>
          <a:solidFill>
            <a:srgbClr val="FF9800"/>
          </a:solidFill>
          <a:ln/>
        </p:spPr>
      </p:sp>
      <p:sp>
        <p:nvSpPr>
          <p:cNvPr id="62" name="Text 60"/>
          <p:cNvSpPr txBox="1"/>
          <p:nvPr/>
        </p:nvSpPr>
        <p:spPr>
          <a:xfrm>
            <a:off x="8460029" y="2853842"/>
            <a:ext cx="7671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供應鏈評估</a:t>
            </a:r>
            <a:endParaRPr lang="en-US" sz="1000" dirty="0"/>
          </a:p>
        </p:txBody>
      </p:sp>
      <p:sp>
        <p:nvSpPr>
          <p:cNvPr id="63" name="Text 61"/>
          <p:cNvSpPr txBox="1"/>
          <p:nvPr/>
        </p:nvSpPr>
        <p:spPr>
          <a:xfrm>
            <a:off x="8460029" y="3054096"/>
            <a:ext cx="1233526" cy="5907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確認ESP32和MPU-6050大批量供應可行性</a:t>
            </a:r>
            <a:endParaRPr lang="en-US" sz="1000" dirty="0"/>
          </a:p>
        </p:txBody>
      </p:sp>
      <p:sp>
        <p:nvSpPr>
          <p:cNvPr id="64" name="Text 62"/>
          <p:cNvSpPr txBox="1"/>
          <p:nvPr/>
        </p:nvSpPr>
        <p:spPr>
          <a:xfrm>
            <a:off x="8460029" y="3977640"/>
            <a:ext cx="11676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無線充電方案設計</a:t>
            </a:r>
            <a:endParaRPr lang="en-US" sz="1000" dirty="0"/>
          </a:p>
        </p:txBody>
      </p:sp>
      <p:sp>
        <p:nvSpPr>
          <p:cNvPr id="65" name="Text 63"/>
          <p:cNvSpPr txBox="1"/>
          <p:nvPr/>
        </p:nvSpPr>
        <p:spPr>
          <a:xfrm>
            <a:off x="8460029" y="4177894"/>
            <a:ext cx="13002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探索內置式無線充電解決方案</a:t>
            </a:r>
            <a:endParaRPr lang="en-US" sz="1000" dirty="0"/>
          </a:p>
        </p:txBody>
      </p:sp>
      <p:sp>
        <p:nvSpPr>
          <p:cNvPr id="66" name="Text 64"/>
          <p:cNvSpPr txBox="1"/>
          <p:nvPr/>
        </p:nvSpPr>
        <p:spPr>
          <a:xfrm>
            <a:off x="8460029" y="4901184"/>
            <a:ext cx="9006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開源文檔準備</a:t>
            </a:r>
            <a:endParaRPr lang="en-US" sz="1000" dirty="0"/>
          </a:p>
        </p:txBody>
      </p:sp>
      <p:sp>
        <p:nvSpPr>
          <p:cNvPr id="67" name="Text 65"/>
          <p:cNvSpPr txBox="1"/>
          <p:nvPr/>
        </p:nvSpPr>
        <p:spPr>
          <a:xfrm>
            <a:off x="8460029" y="5101438"/>
            <a:ext cx="13002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整理硬體設計、韌體和機器學習模型文檔</a:t>
            </a:r>
            <a:endParaRPr lang="en-US" sz="1000" dirty="0"/>
          </a:p>
        </p:txBody>
      </p:sp>
      <p:sp>
        <p:nvSpPr>
          <p:cNvPr id="68" name="Shape 66"/>
          <p:cNvSpPr/>
          <p:nvPr/>
        </p:nvSpPr>
        <p:spPr>
          <a:xfrm>
            <a:off x="9971532" y="2739542"/>
            <a:ext cx="1466698" cy="828446"/>
          </a:xfrm>
          <a:prstGeom prst="roundRect">
            <a:avLst>
              <a:gd name="adj" fmla="val 7612"/>
            </a:avLst>
          </a:prstGeom>
          <a:solidFill>
            <a:srgbClr val="4CAF50">
              <a:alpha val="15000"/>
            </a:srgbClr>
          </a:solidFill>
          <a:ln/>
        </p:spPr>
      </p:sp>
      <p:sp>
        <p:nvSpPr>
          <p:cNvPr id="69" name="Shape 67"/>
          <p:cNvSpPr/>
          <p:nvPr/>
        </p:nvSpPr>
        <p:spPr>
          <a:xfrm>
            <a:off x="9971532" y="2739542"/>
            <a:ext cx="28346" cy="828446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70" name="Shape 68"/>
          <p:cNvSpPr/>
          <p:nvPr/>
        </p:nvSpPr>
        <p:spPr>
          <a:xfrm>
            <a:off x="9971532" y="3663086"/>
            <a:ext cx="1466698" cy="828446"/>
          </a:xfrm>
          <a:prstGeom prst="roundRect">
            <a:avLst>
              <a:gd name="adj" fmla="val 7612"/>
            </a:avLst>
          </a:prstGeom>
          <a:solidFill>
            <a:srgbClr val="4CAF50">
              <a:alpha val="15000"/>
            </a:srgbClr>
          </a:solidFill>
          <a:ln/>
        </p:spPr>
      </p:sp>
      <p:sp>
        <p:nvSpPr>
          <p:cNvPr id="71" name="Shape 69"/>
          <p:cNvSpPr/>
          <p:nvPr/>
        </p:nvSpPr>
        <p:spPr>
          <a:xfrm>
            <a:off x="9971532" y="3663086"/>
            <a:ext cx="28346" cy="828446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72" name="Shape 70"/>
          <p:cNvSpPr/>
          <p:nvPr/>
        </p:nvSpPr>
        <p:spPr>
          <a:xfrm>
            <a:off x="9971532" y="4587545"/>
            <a:ext cx="1466698" cy="828446"/>
          </a:xfrm>
          <a:prstGeom prst="roundRect">
            <a:avLst>
              <a:gd name="adj" fmla="val 7612"/>
            </a:avLst>
          </a:prstGeom>
          <a:solidFill>
            <a:srgbClr val="4CAF50">
              <a:alpha val="15000"/>
            </a:srgbClr>
          </a:solidFill>
          <a:ln/>
        </p:spPr>
      </p:sp>
      <p:sp>
        <p:nvSpPr>
          <p:cNvPr id="73" name="Shape 71"/>
          <p:cNvSpPr/>
          <p:nvPr/>
        </p:nvSpPr>
        <p:spPr>
          <a:xfrm>
            <a:off x="9971532" y="4587545"/>
            <a:ext cx="28346" cy="828446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74" name="Text 72"/>
          <p:cNvSpPr txBox="1"/>
          <p:nvPr/>
        </p:nvSpPr>
        <p:spPr>
          <a:xfrm>
            <a:off x="10114178" y="2853842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包裝設計</a:t>
            </a:r>
            <a:endParaRPr lang="en-US" sz="1000" dirty="0"/>
          </a:p>
        </p:txBody>
      </p:sp>
      <p:sp>
        <p:nvSpPr>
          <p:cNvPr id="75" name="Text 73"/>
          <p:cNvSpPr txBox="1"/>
          <p:nvPr/>
        </p:nvSpPr>
        <p:spPr>
          <a:xfrm>
            <a:off x="10114178" y="3054096"/>
            <a:ext cx="13002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符合Samsung生態風格的產品包裝設計</a:t>
            </a:r>
            <a:endParaRPr lang="en-US" sz="1000" dirty="0"/>
          </a:p>
        </p:txBody>
      </p:sp>
      <p:sp>
        <p:nvSpPr>
          <p:cNvPr id="76" name="Text 74"/>
          <p:cNvSpPr txBox="1"/>
          <p:nvPr/>
        </p:nvSpPr>
        <p:spPr>
          <a:xfrm>
            <a:off x="10114178" y="3777386"/>
            <a:ext cx="8814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替代IMU評估</a:t>
            </a:r>
            <a:endParaRPr lang="en-US" sz="1000" dirty="0"/>
          </a:p>
        </p:txBody>
      </p:sp>
      <p:sp>
        <p:nvSpPr>
          <p:cNvPr id="77" name="Text 75"/>
          <p:cNvSpPr txBox="1"/>
          <p:nvPr/>
        </p:nvSpPr>
        <p:spPr>
          <a:xfrm>
            <a:off x="10114178" y="3977640"/>
            <a:ext cx="13002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調研更高精度、更低功耗的替代感測器</a:t>
            </a:r>
            <a:endParaRPr lang="en-US" sz="1000" dirty="0"/>
          </a:p>
        </p:txBody>
      </p:sp>
      <p:sp>
        <p:nvSpPr>
          <p:cNvPr id="78" name="Text 76"/>
          <p:cNvSpPr txBox="1"/>
          <p:nvPr/>
        </p:nvSpPr>
        <p:spPr>
          <a:xfrm>
            <a:off x="10114178" y="4701845"/>
            <a:ext cx="11676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多球拍兼容性測試</a:t>
            </a:r>
            <a:endParaRPr lang="en-US" sz="1000" dirty="0"/>
          </a:p>
        </p:txBody>
      </p:sp>
      <p:sp>
        <p:nvSpPr>
          <p:cNvPr id="79" name="Text 77"/>
          <p:cNvSpPr txBox="1"/>
          <p:nvPr/>
        </p:nvSpPr>
        <p:spPr>
          <a:xfrm>
            <a:off x="10114178" y="4901184"/>
            <a:ext cx="13002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確認不同品牌球拍的安裝兼容性</a:t>
            </a:r>
            <a:endParaRPr lang="en-US" sz="1000" dirty="0"/>
          </a:p>
        </p:txBody>
      </p:sp>
      <p:sp>
        <p:nvSpPr>
          <p:cNvPr id="80" name="Text 78"/>
          <p:cNvSpPr txBox="1"/>
          <p:nvPr/>
        </p:nvSpPr>
        <p:spPr>
          <a:xfrm>
            <a:off x="8987638" y="7602322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35/40</a:t>
            </a:r>
            <a:endParaRPr lang="en-US" sz="1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6672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533003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願景宣言: 讓優質訓練民主化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381305" y="1647749"/>
            <a:ext cx="5524805" cy="1410005"/>
          </a:xfrm>
          <a:prstGeom prst="rect">
            <a:avLst/>
          </a:prstGeom>
          <a:solidFill>
            <a:srgbClr val="0D47A1">
              <a:alpha val="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81305" y="1647749"/>
            <a:ext cx="47549" cy="1410005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619049" y="1837944"/>
            <a:ext cx="1314907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我們的願景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619049" y="2295144"/>
            <a:ext cx="5196535" cy="5431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服務全球3億乒乓愛好者，以人機協作的理念，不是取代教練，而是放大每位球員的潛能。</a:t>
            </a:r>
            <a:endParaRPr lang="en-US" sz="13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-80" r="-80" t="0" b="0"/>
          <a:stretch/>
        </p:blipFill>
        <p:spPr>
          <a:xfrm>
            <a:off x="381305" y="3604565"/>
            <a:ext cx="286207" cy="228600"/>
          </a:xfrm>
          <a:prstGeom prst="rect">
            <a:avLst/>
          </a:prstGeom>
        </p:spPr>
      </p:pic>
      <p:sp>
        <p:nvSpPr>
          <p:cNvPr id="9" name="Text 6"/>
          <p:cNvSpPr txBox="1"/>
          <p:nvPr/>
        </p:nvSpPr>
        <p:spPr>
          <a:xfrm>
            <a:off x="666598" y="3297326"/>
            <a:ext cx="5405933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讓每一位愛好者，無論經濟條件如何，都能擁有智能訓練助手</a:t>
            </a:r>
            <a:endParaRPr lang="en-US" sz="16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-133" r="-133" t="0" b="0"/>
          <a:stretch/>
        </p:blipFill>
        <p:spPr>
          <a:xfrm>
            <a:off x="381305" y="4608576"/>
            <a:ext cx="171907" cy="228600"/>
          </a:xfrm>
          <a:prstGeom prst="rect">
            <a:avLst/>
          </a:prstGeom>
        </p:spPr>
      </p:pic>
      <p:sp>
        <p:nvSpPr>
          <p:cNvPr id="11" name="Text 7"/>
          <p:cNvSpPr txBox="1"/>
          <p:nvPr/>
        </p:nvSpPr>
        <p:spPr>
          <a:xfrm>
            <a:off x="552298" y="4301338"/>
            <a:ext cx="5405933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這不僅是一套硬體，更是對人機協作、公平教育獲取、開源共創的信念</a:t>
            </a:r>
            <a:endParaRPr lang="en-US" sz="16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-133" r="-133" t="0" b="0"/>
          <a:stretch/>
        </p:blipFill>
        <p:spPr>
          <a:xfrm>
            <a:off x="381305" y="5444338"/>
            <a:ext cx="171907" cy="228600"/>
          </a:xfrm>
          <a:prstGeom prst="rect">
            <a:avLst/>
          </a:prstGeom>
        </p:spPr>
      </p:pic>
      <p:sp>
        <p:nvSpPr>
          <p:cNvPr id="13" name="Text 8"/>
          <p:cNvSpPr txBox="1"/>
          <p:nvPr/>
        </p:nvSpPr>
        <p:spPr>
          <a:xfrm>
            <a:off x="552298" y="5305349"/>
            <a:ext cx="3729838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技術的最高價值，是讓優質訓練民主化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381305" y="6249924"/>
            <a:ext cx="5524805" cy="752551"/>
          </a:xfrm>
          <a:prstGeom prst="rect">
            <a:avLst/>
          </a:prstGeom>
          <a:noFill/>
          <a:ln w="25400">
            <a:solidFill>
              <a:srgbClr val="E53935">
                <a:alpha val="30000"/>
              </a:srgbClr>
            </a:solidFill>
            <a:prstDash val="solid"/>
          </a:ln>
        </p:spPr>
      </p:sp>
      <p:sp>
        <p:nvSpPr>
          <p:cNvPr id="15" name="Text 10"/>
          <p:cNvSpPr txBox="1"/>
          <p:nvPr/>
        </p:nvSpPr>
        <p:spPr>
          <a:xfrm>
            <a:off x="1162202" y="6402629"/>
            <a:ext cx="4200754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讓每一次揮拍，都有數據相伴</a:t>
            </a:r>
            <a:endParaRPr lang="en-US" sz="24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-22498" r="-22498" t="0" b="0"/>
          <a:stretch/>
        </p:blipFill>
        <p:spPr>
          <a:xfrm>
            <a:off x="6286500" y="1576426"/>
            <a:ext cx="5524805" cy="3810305"/>
          </a:xfrm>
          <a:prstGeom prst="rect">
            <a:avLst/>
          </a:prstGeom>
        </p:spPr>
      </p:pic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1725" b="-1725"/>
          <a:stretch/>
        </p:blipFill>
        <p:spPr>
          <a:xfrm>
            <a:off x="6286500" y="1576426"/>
            <a:ext cx="5524805" cy="3810305"/>
          </a:xfrm>
          <a:prstGeom prst="rect">
            <a:avLst/>
          </a:prstGeom>
        </p:spPr>
      </p:pic>
      <p:sp>
        <p:nvSpPr>
          <p:cNvPr id="18" name="Text 11"/>
          <p:cNvSpPr txBox="1"/>
          <p:nvPr/>
        </p:nvSpPr>
        <p:spPr>
          <a:xfrm>
            <a:off x="7848295" y="5576926"/>
            <a:ext cx="25292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身為工程師，與其用科技取代人</a:t>
            </a:r>
            <a:endParaRPr lang="en-US" sz="1300" dirty="0"/>
          </a:p>
        </p:txBody>
      </p:sp>
      <p:sp>
        <p:nvSpPr>
          <p:cNvPr id="19" name="Text 12"/>
          <p:cNvSpPr txBox="1"/>
          <p:nvPr/>
        </p:nvSpPr>
        <p:spPr>
          <a:xfrm>
            <a:off x="7848295" y="5833872"/>
            <a:ext cx="25292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不如用科技去放大「人的潛能」</a:t>
            </a:r>
            <a:endParaRPr lang="en-US" sz="1300" dirty="0"/>
          </a:p>
        </p:txBody>
      </p:sp>
      <p:sp>
        <p:nvSpPr>
          <p:cNvPr id="20" name="Text 13"/>
          <p:cNvSpPr txBox="1"/>
          <p:nvPr/>
        </p:nvSpPr>
        <p:spPr>
          <a:xfrm>
            <a:off x="8987638" y="7276795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36/40</a:t>
            </a:r>
            <a:endParaRPr lang="en-US" sz="1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111821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468172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產品實物與App界面集錦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398221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Coach硬體實現與軟體界面展示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7496251" cy="4647895"/>
          </a:xfrm>
          <a:prstGeom prst="roundRect">
            <a:avLst>
              <a:gd name="adj" fmla="val 40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305" y="2276856"/>
            <a:ext cx="7496251" cy="9144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7" name="Shape 5"/>
          <p:cNvSpPr/>
          <p:nvPr/>
        </p:nvSpPr>
        <p:spPr>
          <a:xfrm>
            <a:off x="523951" y="1790395"/>
            <a:ext cx="342900" cy="342900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9049" y="1886407"/>
            <a:ext cx="152705" cy="15270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381305" y="6486754"/>
            <a:ext cx="11430000" cy="4123944"/>
          </a:xfrm>
          <a:prstGeom prst="roundRect">
            <a:avLst>
              <a:gd name="adj" fmla="val 51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0" name="Text 7"/>
          <p:cNvSpPr txBox="1"/>
          <p:nvPr/>
        </p:nvSpPr>
        <p:spPr>
          <a:xfrm>
            <a:off x="981151" y="1833372"/>
            <a:ext cx="16724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內嵌式模組安裝效果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23951" y="2428646"/>
            <a:ext cx="7210044" cy="2857500"/>
          </a:xfrm>
          <a:prstGeom prst="roundRect">
            <a:avLst>
              <a:gd name="adj" fmla="val 533"/>
            </a:avLst>
          </a:prstGeom>
          <a:solidFill>
            <a:srgbClr val="F8F9FA"/>
          </a:solidFill>
          <a:ln/>
        </p:spPr>
      </p:sp>
      <p:sp>
        <p:nvSpPr>
          <p:cNvPr id="12" name="Shape 9"/>
          <p:cNvSpPr/>
          <p:nvPr/>
        </p:nvSpPr>
        <p:spPr>
          <a:xfrm>
            <a:off x="6987845" y="2523744"/>
            <a:ext cx="657454" cy="247802"/>
          </a:xfrm>
          <a:prstGeom prst="roundRect">
            <a:avLst>
              <a:gd name="adj" fmla="val 212887"/>
            </a:avLst>
          </a:prstGeom>
          <a:solidFill>
            <a:srgbClr val="C62828"/>
          </a:solidFill>
          <a:ln/>
          <a:effectLst>
            <a:outerShdw sx="100000" sy="100000" kx="0" ky="0" algn="bl" rotWithShape="0" blurRad="50800" dist="25400" dir="5400000">
              <a:srgbClr val="000000">
                <a:alpha val="20000"/>
              </a:srgbClr>
            </a:outerShdw>
          </a:effectLst>
        </p:spPr>
      </p:sp>
      <p:sp>
        <p:nvSpPr>
          <p:cNvPr id="13" name="Text 10"/>
          <p:cNvSpPr txBox="1"/>
          <p:nvPr/>
        </p:nvSpPr>
        <p:spPr>
          <a:xfrm>
            <a:off x="7082942" y="2562149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專利設計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3746297" y="2466137"/>
            <a:ext cx="761695" cy="2857500"/>
          </a:xfrm>
          <a:prstGeom prst="roundRect">
            <a:avLst>
              <a:gd name="adj" fmla="val 7503"/>
            </a:avLst>
          </a:prstGeom>
          <a:solidFill>
            <a:srgbClr val="FFD700"/>
          </a:solidFill>
          <a:ln/>
        </p:spPr>
      </p:sp>
      <p:sp>
        <p:nvSpPr>
          <p:cNvPr id="15" name="Shape 12"/>
          <p:cNvSpPr/>
          <p:nvPr/>
        </p:nvSpPr>
        <p:spPr>
          <a:xfrm>
            <a:off x="4406494" y="3571646"/>
            <a:ext cx="1162202" cy="780898"/>
          </a:xfrm>
          <a:prstGeom prst="roundRect">
            <a:avLst>
              <a:gd name="adj" fmla="val 14280"/>
            </a:avLst>
          </a:prstGeom>
          <a:solidFill>
            <a:srgbClr val="FFFFFF"/>
          </a:solidFill>
          <a:ln w="12700">
            <a:solidFill>
              <a:srgbClr val="E0E0E0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3931920" y="4922215"/>
            <a:ext cx="400507" cy="400507"/>
          </a:xfrm>
          <a:prstGeom prst="roundRect">
            <a:avLst>
              <a:gd name="adj" fmla="val 114155"/>
            </a:avLst>
          </a:prstGeom>
          <a:solidFill>
            <a:srgbClr val="0D47A1"/>
          </a:solidFill>
          <a:ln/>
        </p:spPr>
      </p:sp>
      <p:sp>
        <p:nvSpPr>
          <p:cNvPr id="17" name="Shape 14"/>
          <p:cNvSpPr/>
          <p:nvPr/>
        </p:nvSpPr>
        <p:spPr>
          <a:xfrm>
            <a:off x="4454042" y="3563417"/>
            <a:ext cx="1076249" cy="800100"/>
          </a:xfrm>
          <a:prstGeom prst="roundRect">
            <a:avLst>
              <a:gd name="adj" fmla="val 6803"/>
            </a:avLst>
          </a:prstGeom>
          <a:solidFill>
            <a:srgbClr val="1E88E5"/>
          </a:solidFill>
          <a:ln/>
        </p:spPr>
      </p:sp>
      <p:sp>
        <p:nvSpPr>
          <p:cNvPr id="18" name="Shape 15"/>
          <p:cNvSpPr/>
          <p:nvPr/>
        </p:nvSpPr>
        <p:spPr>
          <a:xfrm>
            <a:off x="3981298" y="4971593"/>
            <a:ext cx="295351" cy="304495"/>
          </a:xfrm>
          <a:prstGeom prst="ellipse">
            <a:avLst/>
          </a:prstGeom>
          <a:solidFill>
            <a:srgbClr val="1E88E5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4640" b="-4640"/>
          <a:stretch/>
        </p:blipFill>
        <p:spPr>
          <a:xfrm>
            <a:off x="4054450" y="5055718"/>
            <a:ext cx="152705" cy="133502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2686507" y="4000500"/>
            <a:ext cx="780898" cy="780898"/>
          </a:xfrm>
          <a:prstGeom prst="roundRect">
            <a:avLst>
              <a:gd name="adj" fmla="val 14280"/>
            </a:avLst>
          </a:prstGeom>
          <a:solidFill>
            <a:srgbClr val="FFFFFF"/>
          </a:solidFill>
          <a:ln w="12700">
            <a:solidFill>
              <a:srgbClr val="E0E0E0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3836822" y="3378708"/>
            <a:ext cx="590702" cy="972007"/>
          </a:xfrm>
          <a:prstGeom prst="roundRect">
            <a:avLst>
              <a:gd name="adj" fmla="val 12484"/>
            </a:avLst>
          </a:prstGeom>
          <a:solidFill>
            <a:srgbClr val="000000">
              <a:alpha val="10000"/>
            </a:srgbClr>
          </a:solidFill>
          <a:ln/>
        </p:spPr>
      </p:sp>
      <p:sp>
        <p:nvSpPr>
          <p:cNvPr id="22" name="Shape 18"/>
          <p:cNvSpPr/>
          <p:nvPr/>
        </p:nvSpPr>
        <p:spPr>
          <a:xfrm>
            <a:off x="2745943" y="4059936"/>
            <a:ext cx="666598" cy="666598"/>
          </a:xfrm>
          <a:prstGeom prst="roundRect">
            <a:avLst>
              <a:gd name="adj" fmla="val 9798"/>
            </a:avLst>
          </a:prstGeom>
          <a:solidFill>
            <a:srgbClr val="C62828"/>
          </a:solidFill>
          <a:ln/>
        </p:spPr>
      </p:sp>
      <p:sp>
        <p:nvSpPr>
          <p:cNvPr id="23" name="Text 19"/>
          <p:cNvSpPr txBox="1"/>
          <p:nvPr/>
        </p:nvSpPr>
        <p:spPr>
          <a:xfrm>
            <a:off x="4040734" y="3518611"/>
            <a:ext cx="25786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</a:t>
            </a:r>
            <a:endParaRPr lang="en-US" sz="900" dirty="0"/>
          </a:p>
        </p:txBody>
      </p:sp>
      <p:sp>
        <p:nvSpPr>
          <p:cNvPr id="24" name="Text 20"/>
          <p:cNvSpPr txBox="1"/>
          <p:nvPr/>
        </p:nvSpPr>
        <p:spPr>
          <a:xfrm>
            <a:off x="4782312" y="3769157"/>
            <a:ext cx="53401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ESP32-C3</a:t>
            </a:r>
            <a:endParaRPr lang="en-US" sz="800" dirty="0"/>
          </a:p>
        </p:txBody>
      </p:sp>
      <p:sp>
        <p:nvSpPr>
          <p:cNvPr id="25" name="Text 21"/>
          <p:cNvSpPr txBox="1"/>
          <p:nvPr/>
        </p:nvSpPr>
        <p:spPr>
          <a:xfrm>
            <a:off x="4859122" y="3937406"/>
            <a:ext cx="3054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模組</a:t>
            </a:r>
            <a:endParaRPr lang="en-US" sz="800" dirty="0"/>
          </a:p>
        </p:txBody>
      </p:sp>
      <p:sp>
        <p:nvSpPr>
          <p:cNvPr id="26" name="Text 22"/>
          <p:cNvSpPr txBox="1"/>
          <p:nvPr/>
        </p:nvSpPr>
        <p:spPr>
          <a:xfrm>
            <a:off x="2830068" y="4210812"/>
            <a:ext cx="55321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MPU-6050</a:t>
            </a:r>
            <a:endParaRPr lang="en-US" sz="800" dirty="0"/>
          </a:p>
        </p:txBody>
      </p:sp>
      <p:sp>
        <p:nvSpPr>
          <p:cNvPr id="27" name="Text 23"/>
          <p:cNvSpPr txBox="1"/>
          <p:nvPr/>
        </p:nvSpPr>
        <p:spPr>
          <a:xfrm>
            <a:off x="2936138" y="4366260"/>
            <a:ext cx="3913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傳感器</a:t>
            </a:r>
            <a:endParaRPr lang="en-US" sz="800" dirty="0"/>
          </a:p>
        </p:txBody>
      </p:sp>
      <p:sp>
        <p:nvSpPr>
          <p:cNvPr id="28" name="Text 24"/>
          <p:cNvSpPr txBox="1"/>
          <p:nvPr/>
        </p:nvSpPr>
        <p:spPr>
          <a:xfrm>
            <a:off x="523951" y="5381244"/>
            <a:ext cx="7196328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球拍握把末端的中心通過CNC鑽孔，安裝ESP32-C3與MPU-6050模組，確保重心平衡與數據採集精準度。模組完全內嵌於握把，不影響揮拍手感。</a:t>
            </a:r>
            <a:endParaRPr lang="en-US" sz="1000" dirty="0"/>
          </a:p>
        </p:txBody>
      </p:sp>
      <p:sp>
        <p:nvSpPr>
          <p:cNvPr id="29" name="Shape 25"/>
          <p:cNvSpPr/>
          <p:nvPr/>
        </p:nvSpPr>
        <p:spPr>
          <a:xfrm>
            <a:off x="523951" y="5876849"/>
            <a:ext cx="914400" cy="228600"/>
          </a:xfrm>
          <a:prstGeom prst="roundRect">
            <a:avLst>
              <a:gd name="adj" fmla="val 250000"/>
            </a:avLst>
          </a:prstGeom>
          <a:solidFill>
            <a:srgbClr val="000000">
              <a:alpha val="5000"/>
            </a:srgbClr>
          </a:solidFill>
          <a:ln/>
        </p:spPr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19049" y="5939028"/>
            <a:ext cx="114300" cy="114300"/>
          </a:xfrm>
          <a:prstGeom prst="rect">
            <a:avLst/>
          </a:prstGeom>
        </p:spPr>
      </p:pic>
      <p:sp>
        <p:nvSpPr>
          <p:cNvPr id="31" name="Shape 26"/>
          <p:cNvSpPr/>
          <p:nvPr/>
        </p:nvSpPr>
        <p:spPr>
          <a:xfrm>
            <a:off x="1476756" y="5876849"/>
            <a:ext cx="800100" cy="228600"/>
          </a:xfrm>
          <a:prstGeom prst="roundRect">
            <a:avLst>
              <a:gd name="adj" fmla="val 250000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32" name="Shape 27"/>
          <p:cNvSpPr/>
          <p:nvPr/>
        </p:nvSpPr>
        <p:spPr>
          <a:xfrm>
            <a:off x="2315261" y="5876849"/>
            <a:ext cx="800100" cy="228600"/>
          </a:xfrm>
          <a:prstGeom prst="roundRect">
            <a:avLst>
              <a:gd name="adj" fmla="val 250000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33" name="Text 28"/>
          <p:cNvSpPr txBox="1"/>
          <p:nvPr/>
        </p:nvSpPr>
        <p:spPr>
          <a:xfrm>
            <a:off x="761695" y="5905195"/>
            <a:ext cx="6675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不影響平衡</a:t>
            </a:r>
            <a:endParaRPr lang="en-US" sz="900" dirty="0"/>
          </a:p>
        </p:txBody>
      </p:sp>
      <p:pic>
        <p:nvPicPr>
          <p:cNvPr id="34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571854" y="5939028"/>
            <a:ext cx="114300" cy="114300"/>
          </a:xfrm>
          <a:prstGeom prst="rect">
            <a:avLst/>
          </a:prstGeom>
        </p:spPr>
      </p:pic>
      <p:sp>
        <p:nvSpPr>
          <p:cNvPr id="35" name="Text 29"/>
          <p:cNvSpPr txBox="1"/>
          <p:nvPr/>
        </p:nvSpPr>
        <p:spPr>
          <a:xfrm>
            <a:off x="1714500" y="5905195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穩固安裝</a:t>
            </a:r>
            <a:endParaRPr lang="en-US" sz="900" dirty="0"/>
          </a:p>
        </p:txBody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410358" y="5939028"/>
            <a:ext cx="114300" cy="114300"/>
          </a:xfrm>
          <a:prstGeom prst="rect">
            <a:avLst/>
          </a:prstGeom>
        </p:spPr>
      </p:pic>
      <p:sp>
        <p:nvSpPr>
          <p:cNvPr id="37" name="Shape 30"/>
          <p:cNvSpPr/>
          <p:nvPr/>
        </p:nvSpPr>
        <p:spPr>
          <a:xfrm>
            <a:off x="3152851" y="5876849"/>
            <a:ext cx="685800" cy="228600"/>
          </a:xfrm>
          <a:prstGeom prst="roundRect">
            <a:avLst>
              <a:gd name="adj" fmla="val 250000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38" name="Text 31"/>
          <p:cNvSpPr txBox="1"/>
          <p:nvPr/>
        </p:nvSpPr>
        <p:spPr>
          <a:xfrm>
            <a:off x="2553005" y="5905195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防撞設計</a:t>
            </a:r>
            <a:endParaRPr lang="en-US" sz="900" dirty="0"/>
          </a:p>
        </p:txBody>
      </p:sp>
      <p:pic>
        <p:nvPicPr>
          <p:cNvPr id="39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248863" y="5939028"/>
            <a:ext cx="114300" cy="114300"/>
          </a:xfrm>
          <a:prstGeom prst="rect">
            <a:avLst/>
          </a:prstGeom>
        </p:spPr>
      </p:pic>
      <p:sp>
        <p:nvSpPr>
          <p:cNvPr id="40" name="Shape 32"/>
          <p:cNvSpPr/>
          <p:nvPr/>
        </p:nvSpPr>
        <p:spPr>
          <a:xfrm>
            <a:off x="8064094" y="1647749"/>
            <a:ext cx="3752698" cy="4647895"/>
          </a:xfrm>
          <a:prstGeom prst="roundRect">
            <a:avLst>
              <a:gd name="adj" fmla="val 61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1" name="Shape 33"/>
          <p:cNvSpPr/>
          <p:nvPr/>
        </p:nvSpPr>
        <p:spPr>
          <a:xfrm>
            <a:off x="8064094" y="2276856"/>
            <a:ext cx="3752698" cy="9144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42" name="Shape 34"/>
          <p:cNvSpPr/>
          <p:nvPr/>
        </p:nvSpPr>
        <p:spPr>
          <a:xfrm>
            <a:off x="8207654" y="1790395"/>
            <a:ext cx="342900" cy="342900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43" name="Shape 35"/>
          <p:cNvSpPr/>
          <p:nvPr/>
        </p:nvSpPr>
        <p:spPr>
          <a:xfrm>
            <a:off x="8207654" y="2428646"/>
            <a:ext cx="3467405" cy="3029407"/>
          </a:xfrm>
          <a:prstGeom prst="roundRect">
            <a:avLst>
              <a:gd name="adj" fmla="val 475"/>
            </a:avLst>
          </a:prstGeom>
          <a:solidFill>
            <a:srgbClr val="F8F9FA"/>
          </a:solidFill>
          <a:ln/>
        </p:spPr>
      </p:sp>
      <p:sp>
        <p:nvSpPr>
          <p:cNvPr id="44" name="Text 36"/>
          <p:cNvSpPr txBox="1"/>
          <p:nvPr/>
        </p:nvSpPr>
        <p:spPr>
          <a:xfrm>
            <a:off x="3391510" y="5905195"/>
            <a:ext cx="4389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可拆卸</a:t>
            </a:r>
            <a:endParaRPr lang="en-US" sz="900" dirty="0"/>
          </a:p>
        </p:txBody>
      </p:sp>
      <p:pic>
        <p:nvPicPr>
          <p:cNvPr id="45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8302752" y="1886407"/>
            <a:ext cx="152705" cy="152705"/>
          </a:xfrm>
          <a:prstGeom prst="rect">
            <a:avLst/>
          </a:prstGeom>
        </p:spPr>
      </p:pic>
      <p:sp>
        <p:nvSpPr>
          <p:cNvPr id="46" name="Shape 37"/>
          <p:cNvSpPr/>
          <p:nvPr/>
        </p:nvSpPr>
        <p:spPr>
          <a:xfrm>
            <a:off x="381305" y="7115861"/>
            <a:ext cx="11430000" cy="9144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47" name="Text 38"/>
          <p:cNvSpPr txBox="1"/>
          <p:nvPr/>
        </p:nvSpPr>
        <p:spPr>
          <a:xfrm>
            <a:off x="8664854" y="1833372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硬體核心元件特寫</a:t>
            </a:r>
            <a:endParaRPr lang="en-US" sz="1300" dirty="0"/>
          </a:p>
        </p:txBody>
      </p:sp>
      <p:sp>
        <p:nvSpPr>
          <p:cNvPr id="48" name="Text 39"/>
          <p:cNvSpPr txBox="1"/>
          <p:nvPr/>
        </p:nvSpPr>
        <p:spPr>
          <a:xfrm>
            <a:off x="981151" y="6672377"/>
            <a:ext cx="18434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Android App界面設計</a:t>
            </a:r>
            <a:endParaRPr lang="en-US" sz="1300" dirty="0"/>
          </a:p>
        </p:txBody>
      </p:sp>
      <p:sp>
        <p:nvSpPr>
          <p:cNvPr id="49" name="Shape 40"/>
          <p:cNvSpPr/>
          <p:nvPr/>
        </p:nvSpPr>
        <p:spPr>
          <a:xfrm>
            <a:off x="523951" y="7267651"/>
            <a:ext cx="11144707" cy="2533802"/>
          </a:xfrm>
          <a:prstGeom prst="roundRect">
            <a:avLst>
              <a:gd name="adj" fmla="val 678"/>
            </a:avLst>
          </a:prstGeom>
          <a:solidFill>
            <a:srgbClr val="F8F9FA"/>
          </a:solidFill>
          <a:ln/>
        </p:spPr>
      </p:sp>
      <p:sp>
        <p:nvSpPr>
          <p:cNvPr id="50" name="Text 41"/>
          <p:cNvSpPr txBox="1"/>
          <p:nvPr/>
        </p:nvSpPr>
        <p:spPr>
          <a:xfrm>
            <a:off x="8207654" y="5553151"/>
            <a:ext cx="3453689" cy="5907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硬體核心由ESP32-C3處理器、MPU-6050 6軸感測器組成，通過精密CNC加工固定，紐扣電池供電，續航可達15小時。</a:t>
            </a:r>
            <a:endParaRPr lang="en-US" sz="1000" dirty="0"/>
          </a:p>
        </p:txBody>
      </p:sp>
      <p:sp>
        <p:nvSpPr>
          <p:cNvPr id="51" name="Shape 42"/>
          <p:cNvSpPr/>
          <p:nvPr/>
        </p:nvSpPr>
        <p:spPr>
          <a:xfrm>
            <a:off x="4453128" y="7267651"/>
            <a:ext cx="1619402" cy="1218895"/>
          </a:xfrm>
          <a:prstGeom prst="roundRect">
            <a:avLst>
              <a:gd name="adj" fmla="val 2930"/>
            </a:avLst>
          </a:prstGeom>
          <a:solidFill>
            <a:srgbClr val="FFFFFF"/>
          </a:solidFill>
          <a:ln/>
        </p:spPr>
      </p:sp>
      <p:sp>
        <p:nvSpPr>
          <p:cNvPr id="52" name="Shape 43"/>
          <p:cNvSpPr/>
          <p:nvPr/>
        </p:nvSpPr>
        <p:spPr>
          <a:xfrm>
            <a:off x="6120079" y="7267651"/>
            <a:ext cx="1619402" cy="1218895"/>
          </a:xfrm>
          <a:prstGeom prst="roundRect">
            <a:avLst>
              <a:gd name="adj" fmla="val 2930"/>
            </a:avLst>
          </a:prstGeom>
          <a:solidFill>
            <a:srgbClr val="FFFFFF"/>
          </a:solidFill>
          <a:ln/>
        </p:spPr>
      </p:sp>
      <p:sp>
        <p:nvSpPr>
          <p:cNvPr id="53" name="Shape 44"/>
          <p:cNvSpPr/>
          <p:nvPr/>
        </p:nvSpPr>
        <p:spPr>
          <a:xfrm>
            <a:off x="4453128" y="8531352"/>
            <a:ext cx="1619402" cy="1324051"/>
          </a:xfrm>
          <a:prstGeom prst="roundRect">
            <a:avLst>
              <a:gd name="adj" fmla="val 2484"/>
            </a:avLst>
          </a:prstGeom>
          <a:solidFill>
            <a:srgbClr val="FFFFFF"/>
          </a:solidFill>
          <a:ln/>
        </p:spPr>
      </p:sp>
      <p:sp>
        <p:nvSpPr>
          <p:cNvPr id="54" name="Shape 45"/>
          <p:cNvSpPr/>
          <p:nvPr/>
        </p:nvSpPr>
        <p:spPr>
          <a:xfrm>
            <a:off x="4453128" y="7267651"/>
            <a:ext cx="1619402" cy="1218895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55" name="Shape 46"/>
          <p:cNvSpPr/>
          <p:nvPr/>
        </p:nvSpPr>
        <p:spPr>
          <a:xfrm>
            <a:off x="6120079" y="7267651"/>
            <a:ext cx="1619402" cy="1218895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56" name="Shape 47"/>
          <p:cNvSpPr/>
          <p:nvPr/>
        </p:nvSpPr>
        <p:spPr>
          <a:xfrm>
            <a:off x="4453128" y="8531352"/>
            <a:ext cx="1619402" cy="1324051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57" name="Shape 48"/>
          <p:cNvSpPr/>
          <p:nvPr/>
        </p:nvSpPr>
        <p:spPr>
          <a:xfrm>
            <a:off x="4548226" y="7362749"/>
            <a:ext cx="1429207" cy="209398"/>
          </a:xfrm>
          <a:prstGeom prst="roundRect">
            <a:avLst>
              <a:gd name="adj" fmla="val 99246"/>
            </a:avLst>
          </a:prstGeom>
          <a:solidFill>
            <a:srgbClr val="1E88E5"/>
          </a:solidFill>
          <a:ln/>
        </p:spPr>
      </p:sp>
      <p:sp>
        <p:nvSpPr>
          <p:cNvPr id="58" name="Shape 49"/>
          <p:cNvSpPr/>
          <p:nvPr/>
        </p:nvSpPr>
        <p:spPr>
          <a:xfrm>
            <a:off x="4548226" y="7615123"/>
            <a:ext cx="1429207" cy="418795"/>
          </a:xfrm>
          <a:prstGeom prst="roundRect">
            <a:avLst>
              <a:gd name="adj" fmla="val 24811"/>
            </a:avLst>
          </a:prstGeom>
          <a:solidFill>
            <a:srgbClr val="FFFFFF"/>
          </a:solidFill>
          <a:ln/>
        </p:spPr>
      </p:sp>
      <p:sp>
        <p:nvSpPr>
          <p:cNvPr id="59" name="Shape 50"/>
          <p:cNvSpPr/>
          <p:nvPr/>
        </p:nvSpPr>
        <p:spPr>
          <a:xfrm>
            <a:off x="4548226" y="8073238"/>
            <a:ext cx="1429207" cy="314554"/>
          </a:xfrm>
          <a:prstGeom prst="roundRect">
            <a:avLst>
              <a:gd name="adj" fmla="val 44045"/>
            </a:avLst>
          </a:prstGeom>
          <a:solidFill>
            <a:srgbClr val="FFFFFF"/>
          </a:solidFill>
          <a:ln/>
        </p:spPr>
      </p:sp>
      <p:sp>
        <p:nvSpPr>
          <p:cNvPr id="60" name="Shape 51"/>
          <p:cNvSpPr/>
          <p:nvPr/>
        </p:nvSpPr>
        <p:spPr>
          <a:xfrm>
            <a:off x="6215177" y="7362749"/>
            <a:ext cx="1429207" cy="209398"/>
          </a:xfrm>
          <a:prstGeom prst="roundRect">
            <a:avLst>
              <a:gd name="adj" fmla="val 99246"/>
            </a:avLst>
          </a:prstGeom>
          <a:solidFill>
            <a:srgbClr val="1E88E5"/>
          </a:solidFill>
          <a:ln/>
        </p:spPr>
      </p:sp>
      <p:sp>
        <p:nvSpPr>
          <p:cNvPr id="61" name="Shape 52"/>
          <p:cNvSpPr/>
          <p:nvPr/>
        </p:nvSpPr>
        <p:spPr>
          <a:xfrm>
            <a:off x="6215177" y="7615123"/>
            <a:ext cx="1429207" cy="418795"/>
          </a:xfrm>
          <a:prstGeom prst="roundRect">
            <a:avLst>
              <a:gd name="adj" fmla="val 24811"/>
            </a:avLst>
          </a:prstGeom>
          <a:solidFill>
            <a:srgbClr val="FFFFFF"/>
          </a:solidFill>
          <a:ln/>
        </p:spPr>
      </p:sp>
      <p:sp>
        <p:nvSpPr>
          <p:cNvPr id="62" name="Shape 53"/>
          <p:cNvSpPr/>
          <p:nvPr/>
        </p:nvSpPr>
        <p:spPr>
          <a:xfrm>
            <a:off x="6215177" y="8073238"/>
            <a:ext cx="1429207" cy="314554"/>
          </a:xfrm>
          <a:prstGeom prst="roundRect">
            <a:avLst>
              <a:gd name="adj" fmla="val 44045"/>
            </a:avLst>
          </a:prstGeom>
          <a:solidFill>
            <a:srgbClr val="FFFFFF"/>
          </a:solidFill>
          <a:ln/>
        </p:spPr>
      </p:sp>
      <p:sp>
        <p:nvSpPr>
          <p:cNvPr id="63" name="Shape 54"/>
          <p:cNvSpPr/>
          <p:nvPr/>
        </p:nvSpPr>
        <p:spPr>
          <a:xfrm>
            <a:off x="4548226" y="8626450"/>
            <a:ext cx="1429207" cy="228600"/>
          </a:xfrm>
          <a:prstGeom prst="roundRect">
            <a:avLst>
              <a:gd name="adj" fmla="val 83333"/>
            </a:avLst>
          </a:prstGeom>
          <a:solidFill>
            <a:srgbClr val="1E88E5"/>
          </a:solidFill>
          <a:ln/>
        </p:spPr>
      </p:sp>
      <p:sp>
        <p:nvSpPr>
          <p:cNvPr id="64" name="Shape 55"/>
          <p:cNvSpPr/>
          <p:nvPr/>
        </p:nvSpPr>
        <p:spPr>
          <a:xfrm>
            <a:off x="4548226" y="8900770"/>
            <a:ext cx="1429207" cy="800100"/>
          </a:xfrm>
          <a:prstGeom prst="roundRect">
            <a:avLst>
              <a:gd name="adj" fmla="val 6803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65" name="Text 56"/>
          <p:cNvSpPr txBox="1"/>
          <p:nvPr/>
        </p:nvSpPr>
        <p:spPr>
          <a:xfrm>
            <a:off x="4643323" y="7393838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實時訓練</a:t>
            </a:r>
            <a:endParaRPr lang="en-US" sz="800" dirty="0"/>
          </a:p>
        </p:txBody>
      </p:sp>
      <p:sp>
        <p:nvSpPr>
          <p:cNvPr id="66" name="Text 57"/>
          <p:cNvSpPr txBox="1"/>
          <p:nvPr/>
        </p:nvSpPr>
        <p:spPr>
          <a:xfrm>
            <a:off x="5042002" y="7963510"/>
            <a:ext cx="523951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 - 良好</a:t>
            </a:r>
            <a:endParaRPr lang="en-US" sz="800" dirty="0"/>
          </a:p>
        </p:txBody>
      </p:sp>
      <p:sp>
        <p:nvSpPr>
          <p:cNvPr id="67" name="Text 58"/>
          <p:cNvSpPr txBox="1"/>
          <p:nvPr/>
        </p:nvSpPr>
        <p:spPr>
          <a:xfrm>
            <a:off x="6310274" y="7393838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技術分析</a:t>
            </a:r>
            <a:endParaRPr lang="en-US" sz="800" dirty="0"/>
          </a:p>
        </p:txBody>
      </p:sp>
      <p:sp>
        <p:nvSpPr>
          <p:cNvPr id="68" name="Text 59"/>
          <p:cNvSpPr txBox="1"/>
          <p:nvPr/>
        </p:nvSpPr>
        <p:spPr>
          <a:xfrm>
            <a:off x="4643323" y="8668512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訓練歷史</a:t>
            </a:r>
            <a:endParaRPr lang="en-US" sz="800" dirty="0"/>
          </a:p>
        </p:txBody>
      </p:sp>
      <p:sp>
        <p:nvSpPr>
          <p:cNvPr id="69" name="Shape 60"/>
          <p:cNvSpPr/>
          <p:nvPr/>
        </p:nvSpPr>
        <p:spPr>
          <a:xfrm>
            <a:off x="5024628" y="7563002"/>
            <a:ext cx="476402" cy="352044"/>
          </a:xfrm>
          <a:prstGeom prst="ellipse">
            <a:avLst/>
          </a:prstGeom>
          <a:solidFill>
            <a:srgbClr val="FFFFFF"/>
          </a:solidFill>
          <a:ln w="63500">
            <a:solidFill>
              <a:srgbClr val="C62828"/>
            </a:solidFill>
            <a:prstDash val="solid"/>
          </a:ln>
        </p:spPr>
      </p:sp>
      <p:sp>
        <p:nvSpPr>
          <p:cNvPr id="70" name="Shape 61"/>
          <p:cNvSpPr/>
          <p:nvPr/>
        </p:nvSpPr>
        <p:spPr>
          <a:xfrm>
            <a:off x="4595774" y="8948318"/>
            <a:ext cx="1333195" cy="209398"/>
          </a:xfrm>
          <a:prstGeom prst="roundRect">
            <a:avLst>
              <a:gd name="adj" fmla="val 99246"/>
            </a:avLst>
          </a:prstGeom>
          <a:solidFill>
            <a:srgbClr val="FFFFFF"/>
          </a:solidFill>
          <a:ln/>
        </p:spPr>
      </p:sp>
      <p:sp>
        <p:nvSpPr>
          <p:cNvPr id="71" name="Shape 62"/>
          <p:cNvSpPr/>
          <p:nvPr/>
        </p:nvSpPr>
        <p:spPr>
          <a:xfrm>
            <a:off x="4595774" y="9228125"/>
            <a:ext cx="1333195" cy="418795"/>
          </a:xfrm>
          <a:prstGeom prst="roundRect">
            <a:avLst>
              <a:gd name="adj" fmla="val 24811"/>
            </a:avLst>
          </a:prstGeom>
          <a:solidFill>
            <a:srgbClr val="FFFFFF"/>
          </a:solidFill>
          <a:ln/>
        </p:spPr>
      </p:sp>
      <p:sp>
        <p:nvSpPr>
          <p:cNvPr id="72" name="Shape 63"/>
          <p:cNvSpPr/>
          <p:nvPr/>
        </p:nvSpPr>
        <p:spPr>
          <a:xfrm>
            <a:off x="6786677" y="7677302"/>
            <a:ext cx="286207" cy="286207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3" name="Shape 64"/>
          <p:cNvSpPr/>
          <p:nvPr/>
        </p:nvSpPr>
        <p:spPr>
          <a:xfrm>
            <a:off x="4643323" y="9157716"/>
            <a:ext cx="1238098" cy="47549"/>
          </a:xfrm>
          <a:prstGeom prst="roundRect">
            <a:avLst>
              <a:gd name="adj" fmla="val 1153841"/>
            </a:avLst>
          </a:prstGeom>
          <a:solidFill>
            <a:srgbClr val="E0E0E0"/>
          </a:solidFill>
          <a:ln/>
        </p:spPr>
      </p:sp>
      <p:sp>
        <p:nvSpPr>
          <p:cNvPr id="74" name="Shape 65"/>
          <p:cNvSpPr/>
          <p:nvPr/>
        </p:nvSpPr>
        <p:spPr>
          <a:xfrm>
            <a:off x="9961474" y="5020056"/>
            <a:ext cx="809244" cy="437998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75" name="Shape 66"/>
          <p:cNvSpPr/>
          <p:nvPr/>
        </p:nvSpPr>
        <p:spPr>
          <a:xfrm>
            <a:off x="4453128" y="8216798"/>
            <a:ext cx="1619402" cy="267005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76" name="Shape 67"/>
          <p:cNvSpPr/>
          <p:nvPr/>
        </p:nvSpPr>
        <p:spPr>
          <a:xfrm>
            <a:off x="6120079" y="8216798"/>
            <a:ext cx="1619402" cy="267005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77" name="Text 68"/>
          <p:cNvSpPr txBox="1"/>
          <p:nvPr/>
        </p:nvSpPr>
        <p:spPr>
          <a:xfrm>
            <a:off x="10078517" y="5067605"/>
            <a:ext cx="657454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CNC精密加工</a:t>
            </a:r>
            <a:endParaRPr lang="en-US" sz="900" dirty="0"/>
          </a:p>
        </p:txBody>
      </p:sp>
      <p:sp>
        <p:nvSpPr>
          <p:cNvPr id="78" name="Text 69"/>
          <p:cNvSpPr txBox="1"/>
          <p:nvPr/>
        </p:nvSpPr>
        <p:spPr>
          <a:xfrm>
            <a:off x="4977079" y="8264347"/>
            <a:ext cx="6675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訓練主頁面</a:t>
            </a:r>
            <a:endParaRPr lang="en-US" sz="900" dirty="0"/>
          </a:p>
        </p:txBody>
      </p:sp>
      <p:sp>
        <p:nvSpPr>
          <p:cNvPr id="79" name="Text 70"/>
          <p:cNvSpPr txBox="1"/>
          <p:nvPr/>
        </p:nvSpPr>
        <p:spPr>
          <a:xfrm>
            <a:off x="6700723" y="8264347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分析頁面</a:t>
            </a:r>
            <a:endParaRPr lang="en-US" sz="900" dirty="0"/>
          </a:p>
        </p:txBody>
      </p:sp>
      <p:sp>
        <p:nvSpPr>
          <p:cNvPr id="80" name="Text 71"/>
          <p:cNvSpPr txBox="1"/>
          <p:nvPr/>
        </p:nvSpPr>
        <p:spPr>
          <a:xfrm>
            <a:off x="10247681" y="4747565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CNC</a:t>
            </a:r>
            <a:endParaRPr lang="en-US" sz="900" dirty="0"/>
          </a:p>
        </p:txBody>
      </p:sp>
      <p:sp>
        <p:nvSpPr>
          <p:cNvPr id="81" name="Text 72"/>
          <p:cNvSpPr txBox="1"/>
          <p:nvPr/>
        </p:nvSpPr>
        <p:spPr>
          <a:xfrm>
            <a:off x="4643323" y="8995867"/>
            <a:ext cx="381305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本週訓練</a:t>
            </a:r>
            <a:endParaRPr lang="en-US" sz="800" dirty="0"/>
          </a:p>
        </p:txBody>
      </p:sp>
      <p:sp>
        <p:nvSpPr>
          <p:cNvPr id="82" name="Shape 73"/>
          <p:cNvSpPr/>
          <p:nvPr/>
        </p:nvSpPr>
        <p:spPr>
          <a:xfrm>
            <a:off x="523951" y="6629400"/>
            <a:ext cx="342900" cy="342900"/>
          </a:xfrm>
          <a:prstGeom prst="ellipse">
            <a:avLst/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83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00" b="-100"/>
          <a:stretch/>
        </p:blipFill>
        <p:spPr>
          <a:xfrm>
            <a:off x="638251" y="6724498"/>
            <a:ext cx="114300" cy="152705"/>
          </a:xfrm>
          <a:prstGeom prst="rect">
            <a:avLst/>
          </a:prstGeom>
        </p:spPr>
      </p:pic>
      <p:sp>
        <p:nvSpPr>
          <p:cNvPr id="84" name="Text 74"/>
          <p:cNvSpPr txBox="1"/>
          <p:nvPr/>
        </p:nvSpPr>
        <p:spPr>
          <a:xfrm>
            <a:off x="523951" y="9896551"/>
            <a:ext cx="84252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Android原生應用為三星設備優化，包含訓練主頁(即時評分)、技術分析(動作分佈)、訓練歷史(進步曲線)與高光時刻(精彩片段)四大核心頁面。</a:t>
            </a:r>
            <a:endParaRPr lang="en-US" sz="1000" dirty="0"/>
          </a:p>
        </p:txBody>
      </p:sp>
      <p:sp>
        <p:nvSpPr>
          <p:cNvPr id="85" name="Shape 75"/>
          <p:cNvSpPr/>
          <p:nvPr/>
        </p:nvSpPr>
        <p:spPr>
          <a:xfrm>
            <a:off x="523951" y="10191902"/>
            <a:ext cx="1000354" cy="228600"/>
          </a:xfrm>
          <a:prstGeom prst="roundRect">
            <a:avLst>
              <a:gd name="adj" fmla="val 250000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86" name="Shape 76"/>
          <p:cNvSpPr/>
          <p:nvPr/>
        </p:nvSpPr>
        <p:spPr>
          <a:xfrm>
            <a:off x="1564538" y="10191902"/>
            <a:ext cx="771754" cy="228600"/>
          </a:xfrm>
          <a:prstGeom prst="roundRect">
            <a:avLst>
              <a:gd name="adj" fmla="val 250000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87" name="Shape 77"/>
          <p:cNvSpPr/>
          <p:nvPr/>
        </p:nvSpPr>
        <p:spPr>
          <a:xfrm>
            <a:off x="2373782" y="10191902"/>
            <a:ext cx="914400" cy="228600"/>
          </a:xfrm>
          <a:prstGeom prst="roundRect">
            <a:avLst>
              <a:gd name="adj" fmla="val 250000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88" name="Shape 78"/>
          <p:cNvSpPr/>
          <p:nvPr/>
        </p:nvSpPr>
        <p:spPr>
          <a:xfrm>
            <a:off x="3326587" y="10191902"/>
            <a:ext cx="714146" cy="228600"/>
          </a:xfrm>
          <a:prstGeom prst="roundRect">
            <a:avLst>
              <a:gd name="adj" fmla="val 250000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89" name="Text 79"/>
          <p:cNvSpPr txBox="1"/>
          <p:nvPr/>
        </p:nvSpPr>
        <p:spPr>
          <a:xfrm>
            <a:off x="780898" y="10220249"/>
            <a:ext cx="73426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Android 11+</a:t>
            </a:r>
            <a:endParaRPr lang="en-US" sz="900" dirty="0"/>
          </a:p>
        </p:txBody>
      </p:sp>
      <p:sp>
        <p:nvSpPr>
          <p:cNvPr id="90" name="Text 80"/>
          <p:cNvSpPr txBox="1"/>
          <p:nvPr/>
        </p:nvSpPr>
        <p:spPr>
          <a:xfrm>
            <a:off x="1773936" y="10220249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三星優化</a:t>
            </a:r>
            <a:endParaRPr lang="en-US" sz="900" dirty="0"/>
          </a:p>
        </p:txBody>
      </p:sp>
      <p:sp>
        <p:nvSpPr>
          <p:cNvPr id="91" name="Text 81"/>
          <p:cNvSpPr txBox="1"/>
          <p:nvPr/>
        </p:nvSpPr>
        <p:spPr>
          <a:xfrm>
            <a:off x="2612441" y="10220249"/>
            <a:ext cx="6675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數據視覺化</a:t>
            </a:r>
            <a:endParaRPr lang="en-US" sz="900" dirty="0"/>
          </a:p>
        </p:txBody>
      </p:sp>
      <p:sp>
        <p:nvSpPr>
          <p:cNvPr id="92" name="Text 82"/>
          <p:cNvSpPr txBox="1"/>
          <p:nvPr/>
        </p:nvSpPr>
        <p:spPr>
          <a:xfrm>
            <a:off x="3593592" y="10220249"/>
            <a:ext cx="4389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多語言</a:t>
            </a:r>
            <a:endParaRPr lang="en-US" sz="900" dirty="0"/>
          </a:p>
        </p:txBody>
      </p:sp>
      <p:sp>
        <p:nvSpPr>
          <p:cNvPr id="93" name="Shape 83"/>
          <p:cNvSpPr/>
          <p:nvPr/>
        </p:nvSpPr>
        <p:spPr>
          <a:xfrm>
            <a:off x="9108338" y="2428646"/>
            <a:ext cx="809244" cy="1495044"/>
          </a:xfrm>
          <a:prstGeom prst="roundRect">
            <a:avLst>
              <a:gd name="adj" fmla="val 6647"/>
            </a:avLst>
          </a:prstGeom>
          <a:solidFill>
            <a:srgbClr val="FFFFFF"/>
          </a:solidFill>
          <a:ln/>
        </p:spPr>
      </p:sp>
      <p:sp>
        <p:nvSpPr>
          <p:cNvPr id="94" name="Shape 84"/>
          <p:cNvSpPr/>
          <p:nvPr/>
        </p:nvSpPr>
        <p:spPr>
          <a:xfrm>
            <a:off x="9961474" y="2428646"/>
            <a:ext cx="809244" cy="1495044"/>
          </a:xfrm>
          <a:prstGeom prst="roundRect">
            <a:avLst>
              <a:gd name="adj" fmla="val 6647"/>
            </a:avLst>
          </a:prstGeom>
          <a:solidFill>
            <a:srgbClr val="FFFFFF"/>
          </a:solidFill>
          <a:ln/>
        </p:spPr>
      </p:sp>
      <p:sp>
        <p:nvSpPr>
          <p:cNvPr id="95" name="Shape 85"/>
          <p:cNvSpPr/>
          <p:nvPr/>
        </p:nvSpPr>
        <p:spPr>
          <a:xfrm>
            <a:off x="9108338" y="3967582"/>
            <a:ext cx="809244" cy="1495044"/>
          </a:xfrm>
          <a:prstGeom prst="roundRect">
            <a:avLst>
              <a:gd name="adj" fmla="val 6647"/>
            </a:avLst>
          </a:prstGeom>
          <a:solidFill>
            <a:srgbClr val="FFFFFF"/>
          </a:solidFill>
          <a:ln/>
        </p:spPr>
      </p:sp>
      <p:sp>
        <p:nvSpPr>
          <p:cNvPr id="96" name="Shape 86"/>
          <p:cNvSpPr/>
          <p:nvPr/>
        </p:nvSpPr>
        <p:spPr>
          <a:xfrm>
            <a:off x="9961474" y="3967582"/>
            <a:ext cx="809244" cy="1495044"/>
          </a:xfrm>
          <a:prstGeom prst="roundRect">
            <a:avLst>
              <a:gd name="adj" fmla="val 6647"/>
            </a:avLst>
          </a:prstGeom>
          <a:solidFill>
            <a:srgbClr val="FFFFFF"/>
          </a:solidFill>
          <a:ln/>
        </p:spPr>
      </p:sp>
      <p:sp>
        <p:nvSpPr>
          <p:cNvPr id="97" name="Shape 87"/>
          <p:cNvSpPr/>
          <p:nvPr/>
        </p:nvSpPr>
        <p:spPr>
          <a:xfrm>
            <a:off x="6120079" y="8531352"/>
            <a:ext cx="1619402" cy="1324051"/>
          </a:xfrm>
          <a:prstGeom prst="roundRect">
            <a:avLst>
              <a:gd name="adj" fmla="val 2484"/>
            </a:avLst>
          </a:prstGeom>
          <a:solidFill>
            <a:srgbClr val="FFFFFF"/>
          </a:solidFill>
          <a:ln/>
        </p:spPr>
      </p:sp>
      <p:sp>
        <p:nvSpPr>
          <p:cNvPr id="98" name="Shape 88"/>
          <p:cNvSpPr/>
          <p:nvPr/>
        </p:nvSpPr>
        <p:spPr>
          <a:xfrm>
            <a:off x="9148572" y="2503627"/>
            <a:ext cx="733349" cy="1343254"/>
          </a:xfrm>
          <a:prstGeom prst="roundRect">
            <a:avLst>
              <a:gd name="adj" fmla="val 8097"/>
            </a:avLst>
          </a:prstGeom>
          <a:solidFill>
            <a:srgbClr val="F0F0F0"/>
          </a:solidFill>
          <a:ln/>
        </p:spPr>
      </p:sp>
      <p:sp>
        <p:nvSpPr>
          <p:cNvPr id="99" name="Shape 89"/>
          <p:cNvSpPr/>
          <p:nvPr/>
        </p:nvSpPr>
        <p:spPr>
          <a:xfrm>
            <a:off x="10001707" y="2503627"/>
            <a:ext cx="733349" cy="1343254"/>
          </a:xfrm>
          <a:prstGeom prst="roundRect">
            <a:avLst>
              <a:gd name="adj" fmla="val 8097"/>
            </a:avLst>
          </a:prstGeom>
          <a:solidFill>
            <a:srgbClr val="F0F0F0"/>
          </a:solidFill>
          <a:ln/>
        </p:spPr>
      </p:sp>
      <p:sp>
        <p:nvSpPr>
          <p:cNvPr id="100" name="Shape 90"/>
          <p:cNvSpPr/>
          <p:nvPr/>
        </p:nvSpPr>
        <p:spPr>
          <a:xfrm>
            <a:off x="9148572" y="4041648"/>
            <a:ext cx="733349" cy="1343254"/>
          </a:xfrm>
          <a:prstGeom prst="roundRect">
            <a:avLst>
              <a:gd name="adj" fmla="val 8097"/>
            </a:avLst>
          </a:prstGeom>
          <a:solidFill>
            <a:srgbClr val="F0F0F0"/>
          </a:solidFill>
          <a:ln/>
        </p:spPr>
      </p:sp>
      <p:sp>
        <p:nvSpPr>
          <p:cNvPr id="101" name="Shape 91"/>
          <p:cNvSpPr/>
          <p:nvPr/>
        </p:nvSpPr>
        <p:spPr>
          <a:xfrm>
            <a:off x="10001707" y="4041648"/>
            <a:ext cx="733349" cy="1343254"/>
          </a:xfrm>
          <a:prstGeom prst="roundRect">
            <a:avLst>
              <a:gd name="adj" fmla="val 8097"/>
            </a:avLst>
          </a:prstGeom>
          <a:solidFill>
            <a:srgbClr val="F0F0F0"/>
          </a:solidFill>
          <a:ln/>
        </p:spPr>
      </p:sp>
      <p:sp>
        <p:nvSpPr>
          <p:cNvPr id="102" name="Shape 92"/>
          <p:cNvSpPr/>
          <p:nvPr/>
        </p:nvSpPr>
        <p:spPr>
          <a:xfrm>
            <a:off x="6120079" y="8531352"/>
            <a:ext cx="1619402" cy="1324051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03" name="Shape 93"/>
          <p:cNvSpPr/>
          <p:nvPr/>
        </p:nvSpPr>
        <p:spPr>
          <a:xfrm>
            <a:off x="9220810" y="2771546"/>
            <a:ext cx="580644" cy="809244"/>
          </a:xfrm>
          <a:prstGeom prst="roundRect">
            <a:avLst>
              <a:gd name="adj" fmla="val 12908"/>
            </a:avLst>
          </a:prstGeom>
          <a:solidFill>
            <a:srgbClr val="1E88E5"/>
          </a:solidFill>
          <a:ln/>
        </p:spPr>
      </p:sp>
      <p:sp>
        <p:nvSpPr>
          <p:cNvPr id="104" name="Shape 94"/>
          <p:cNvSpPr/>
          <p:nvPr/>
        </p:nvSpPr>
        <p:spPr>
          <a:xfrm>
            <a:off x="10147097" y="2771546"/>
            <a:ext cx="437998" cy="809244"/>
          </a:xfrm>
          <a:prstGeom prst="roundRect">
            <a:avLst>
              <a:gd name="adj" fmla="val 22692"/>
            </a:avLst>
          </a:prstGeom>
          <a:solidFill>
            <a:srgbClr val="C62828"/>
          </a:solidFill>
          <a:ln/>
        </p:spPr>
      </p:sp>
      <p:sp>
        <p:nvSpPr>
          <p:cNvPr id="105" name="Shape 95"/>
          <p:cNvSpPr/>
          <p:nvPr/>
        </p:nvSpPr>
        <p:spPr>
          <a:xfrm>
            <a:off x="9293962" y="4310482"/>
            <a:ext cx="437998" cy="809244"/>
          </a:xfrm>
          <a:prstGeom prst="ellipse">
            <a:avLst/>
          </a:prstGeom>
          <a:solidFill>
            <a:srgbClr val="43A047"/>
          </a:solidFill>
          <a:ln w="25400">
            <a:solidFill>
              <a:srgbClr val="2E7D32"/>
            </a:solidFill>
            <a:prstDash val="solid"/>
          </a:ln>
        </p:spPr>
      </p:sp>
      <p:sp>
        <p:nvSpPr>
          <p:cNvPr id="106" name="Shape 96"/>
          <p:cNvSpPr/>
          <p:nvPr/>
        </p:nvSpPr>
        <p:spPr>
          <a:xfrm>
            <a:off x="6215177" y="8626450"/>
            <a:ext cx="1429207" cy="228600"/>
          </a:xfrm>
          <a:prstGeom prst="roundRect">
            <a:avLst>
              <a:gd name="adj" fmla="val 83333"/>
            </a:avLst>
          </a:prstGeom>
          <a:solidFill>
            <a:srgbClr val="1E88E5"/>
          </a:solidFill>
          <a:ln/>
        </p:spPr>
      </p:sp>
      <p:sp>
        <p:nvSpPr>
          <p:cNvPr id="107" name="Shape 97"/>
          <p:cNvSpPr/>
          <p:nvPr/>
        </p:nvSpPr>
        <p:spPr>
          <a:xfrm>
            <a:off x="6215177" y="8900770"/>
            <a:ext cx="1429207" cy="800100"/>
          </a:xfrm>
          <a:prstGeom prst="roundRect">
            <a:avLst>
              <a:gd name="adj" fmla="val 6803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08" name="Text 98"/>
          <p:cNvSpPr txBox="1"/>
          <p:nvPr/>
        </p:nvSpPr>
        <p:spPr>
          <a:xfrm>
            <a:off x="9245498" y="2873959"/>
            <a:ext cx="61996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ESP32-C3</a:t>
            </a:r>
            <a:endParaRPr lang="en-US" sz="900" dirty="0"/>
          </a:p>
        </p:txBody>
      </p:sp>
      <p:sp>
        <p:nvSpPr>
          <p:cNvPr id="109" name="Text 99"/>
          <p:cNvSpPr txBox="1"/>
          <p:nvPr/>
        </p:nvSpPr>
        <p:spPr>
          <a:xfrm>
            <a:off x="9220810" y="3045866"/>
            <a:ext cx="609905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32位元RISC-V處理器</a:t>
            </a:r>
            <a:endParaRPr lang="en-US" sz="800" dirty="0"/>
          </a:p>
        </p:txBody>
      </p:sp>
      <p:sp>
        <p:nvSpPr>
          <p:cNvPr id="110" name="Text 100"/>
          <p:cNvSpPr txBox="1"/>
          <p:nvPr/>
        </p:nvSpPr>
        <p:spPr>
          <a:xfrm>
            <a:off x="10147097" y="2788006"/>
            <a:ext cx="391363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MPU-6050</a:t>
            </a:r>
            <a:endParaRPr lang="en-US" sz="900" dirty="0"/>
          </a:p>
        </p:txBody>
      </p:sp>
      <p:sp>
        <p:nvSpPr>
          <p:cNvPr id="111" name="Text 101"/>
          <p:cNvSpPr txBox="1"/>
          <p:nvPr/>
        </p:nvSpPr>
        <p:spPr>
          <a:xfrm>
            <a:off x="10147097" y="3130906"/>
            <a:ext cx="495605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6軸IMU感測器</a:t>
            </a:r>
            <a:endParaRPr lang="en-US" sz="800" dirty="0"/>
          </a:p>
        </p:txBody>
      </p:sp>
      <p:sp>
        <p:nvSpPr>
          <p:cNvPr id="112" name="Text 102"/>
          <p:cNvSpPr txBox="1"/>
          <p:nvPr/>
        </p:nvSpPr>
        <p:spPr>
          <a:xfrm>
            <a:off x="6310274" y="8668512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高光時刻</a:t>
            </a:r>
            <a:endParaRPr lang="en-US" sz="800" dirty="0"/>
          </a:p>
        </p:txBody>
      </p:sp>
      <p:sp>
        <p:nvSpPr>
          <p:cNvPr id="113" name="Shape 103"/>
          <p:cNvSpPr/>
          <p:nvPr/>
        </p:nvSpPr>
        <p:spPr>
          <a:xfrm>
            <a:off x="9279331" y="3378708"/>
            <a:ext cx="466344" cy="95098"/>
          </a:xfrm>
          <a:prstGeom prst="rect">
            <a:avLst/>
          </a:prstGeom>
          <a:solidFill>
            <a:srgbClr val="000000">
              <a:alpha val="10000"/>
            </a:srgbClr>
          </a:solidFill>
          <a:ln/>
        </p:spPr>
      </p:sp>
      <p:sp>
        <p:nvSpPr>
          <p:cNvPr id="114" name="Shape 104"/>
          <p:cNvSpPr/>
          <p:nvPr/>
        </p:nvSpPr>
        <p:spPr>
          <a:xfrm>
            <a:off x="10190988" y="3464662"/>
            <a:ext cx="352044" cy="95098"/>
          </a:xfrm>
          <a:prstGeom prst="rect">
            <a:avLst/>
          </a:prstGeom>
          <a:solidFill>
            <a:srgbClr val="000000">
              <a:alpha val="10000"/>
            </a:srgbClr>
          </a:solidFill>
          <a:ln/>
        </p:spPr>
      </p:sp>
      <p:sp>
        <p:nvSpPr>
          <p:cNvPr id="115" name="Shape 105"/>
          <p:cNvSpPr/>
          <p:nvPr/>
        </p:nvSpPr>
        <p:spPr>
          <a:xfrm>
            <a:off x="9372600" y="4443984"/>
            <a:ext cx="286207" cy="543154"/>
          </a:xfrm>
          <a:prstGeom prst="ellipse">
            <a:avLst/>
          </a:prstGeom>
          <a:solidFill>
            <a:srgbClr val="F0F0F0"/>
          </a:solidFill>
          <a:ln/>
        </p:spPr>
      </p:sp>
      <p:sp>
        <p:nvSpPr>
          <p:cNvPr id="116" name="Shape 106"/>
          <p:cNvSpPr/>
          <p:nvPr/>
        </p:nvSpPr>
        <p:spPr>
          <a:xfrm>
            <a:off x="10233965" y="4310482"/>
            <a:ext cx="267005" cy="247802"/>
          </a:xfrm>
          <a:prstGeom prst="roundRect">
            <a:avLst>
              <a:gd name="adj" fmla="val 70962"/>
            </a:avLst>
          </a:prstGeom>
          <a:solidFill>
            <a:srgbClr val="333333"/>
          </a:solidFill>
          <a:ln/>
        </p:spPr>
      </p:sp>
      <p:sp>
        <p:nvSpPr>
          <p:cNvPr id="117" name="Shape 107"/>
          <p:cNvSpPr/>
          <p:nvPr/>
        </p:nvSpPr>
        <p:spPr>
          <a:xfrm>
            <a:off x="10147097" y="4551883"/>
            <a:ext cx="437998" cy="571500"/>
          </a:xfrm>
          <a:prstGeom prst="roundRect">
            <a:avLst>
              <a:gd name="adj" fmla="val 22692"/>
            </a:avLst>
          </a:prstGeom>
          <a:solidFill>
            <a:srgbClr val="FFC107"/>
          </a:solidFill>
          <a:ln/>
        </p:spPr>
      </p:sp>
      <p:sp>
        <p:nvSpPr>
          <p:cNvPr id="118" name="Shape 108"/>
          <p:cNvSpPr/>
          <p:nvPr/>
        </p:nvSpPr>
        <p:spPr>
          <a:xfrm>
            <a:off x="6262726" y="8948318"/>
            <a:ext cx="647395" cy="342900"/>
          </a:xfrm>
          <a:prstGeom prst="roundRect">
            <a:avLst>
              <a:gd name="adj" fmla="val 22222"/>
            </a:avLst>
          </a:prstGeom>
          <a:solidFill>
            <a:srgbClr val="C62828"/>
          </a:solidFill>
          <a:ln/>
        </p:spPr>
      </p:sp>
      <p:sp>
        <p:nvSpPr>
          <p:cNvPr id="119" name="Shape 109"/>
          <p:cNvSpPr/>
          <p:nvPr/>
        </p:nvSpPr>
        <p:spPr>
          <a:xfrm>
            <a:off x="6950354" y="8948318"/>
            <a:ext cx="647395" cy="342900"/>
          </a:xfrm>
          <a:prstGeom prst="roundRect">
            <a:avLst>
              <a:gd name="adj" fmla="val 22222"/>
            </a:avLst>
          </a:prstGeom>
          <a:solidFill>
            <a:srgbClr val="1E88E5"/>
          </a:solidFill>
          <a:ln/>
        </p:spPr>
      </p:sp>
      <p:sp>
        <p:nvSpPr>
          <p:cNvPr id="120" name="Shape 110"/>
          <p:cNvSpPr/>
          <p:nvPr/>
        </p:nvSpPr>
        <p:spPr>
          <a:xfrm>
            <a:off x="6262726" y="9331452"/>
            <a:ext cx="647395" cy="342900"/>
          </a:xfrm>
          <a:prstGeom prst="roundRect">
            <a:avLst>
              <a:gd name="adj" fmla="val 22222"/>
            </a:avLst>
          </a:prstGeom>
          <a:solidFill>
            <a:srgbClr val="1E88E5"/>
          </a:solidFill>
          <a:ln/>
        </p:spPr>
      </p:sp>
      <p:sp>
        <p:nvSpPr>
          <p:cNvPr id="121" name="Shape 111"/>
          <p:cNvSpPr/>
          <p:nvPr/>
        </p:nvSpPr>
        <p:spPr>
          <a:xfrm>
            <a:off x="6950354" y="9331452"/>
            <a:ext cx="647395" cy="342900"/>
          </a:xfrm>
          <a:prstGeom prst="roundRect">
            <a:avLst>
              <a:gd name="adj" fmla="val 22222"/>
            </a:avLst>
          </a:prstGeom>
          <a:solidFill>
            <a:srgbClr val="C62828"/>
          </a:solidFill>
          <a:ln/>
        </p:spPr>
      </p:sp>
      <p:sp>
        <p:nvSpPr>
          <p:cNvPr id="122" name="Shape 112"/>
          <p:cNvSpPr/>
          <p:nvPr/>
        </p:nvSpPr>
        <p:spPr>
          <a:xfrm>
            <a:off x="9279331" y="3378708"/>
            <a:ext cx="105156" cy="950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3" name="Shape 113"/>
          <p:cNvSpPr/>
          <p:nvPr/>
        </p:nvSpPr>
        <p:spPr>
          <a:xfrm>
            <a:off x="9400032" y="3378708"/>
            <a:ext cx="105156" cy="950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4" name="Shape 114"/>
          <p:cNvSpPr/>
          <p:nvPr/>
        </p:nvSpPr>
        <p:spPr>
          <a:xfrm>
            <a:off x="9520733" y="3378708"/>
            <a:ext cx="105156" cy="950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5" name="Shape 115"/>
          <p:cNvSpPr/>
          <p:nvPr/>
        </p:nvSpPr>
        <p:spPr>
          <a:xfrm>
            <a:off x="9641434" y="3378708"/>
            <a:ext cx="105156" cy="950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6" name="Shape 116"/>
          <p:cNvSpPr/>
          <p:nvPr/>
        </p:nvSpPr>
        <p:spPr>
          <a:xfrm>
            <a:off x="10190988" y="3464662"/>
            <a:ext cx="171907" cy="950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7" name="Shape 117"/>
          <p:cNvSpPr/>
          <p:nvPr/>
        </p:nvSpPr>
        <p:spPr>
          <a:xfrm>
            <a:off x="10373868" y="3464662"/>
            <a:ext cx="171907" cy="950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8" name="Shape 118"/>
          <p:cNvSpPr/>
          <p:nvPr/>
        </p:nvSpPr>
        <p:spPr>
          <a:xfrm>
            <a:off x="9413748" y="4632350"/>
            <a:ext cx="200254" cy="161849"/>
          </a:xfrm>
          <a:prstGeom prst="roundRect">
            <a:avLst>
              <a:gd name="adj" fmla="val 166168"/>
            </a:avLst>
          </a:prstGeom>
          <a:solidFill>
            <a:srgbClr val="43A047"/>
          </a:solidFill>
          <a:ln/>
        </p:spPr>
      </p:sp>
      <p:sp>
        <p:nvSpPr>
          <p:cNvPr id="129" name="Shape 119"/>
          <p:cNvSpPr/>
          <p:nvPr/>
        </p:nvSpPr>
        <p:spPr>
          <a:xfrm>
            <a:off x="9108338" y="3481121"/>
            <a:ext cx="809244" cy="437998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130" name="Shape 120"/>
          <p:cNvSpPr/>
          <p:nvPr/>
        </p:nvSpPr>
        <p:spPr>
          <a:xfrm>
            <a:off x="9961474" y="3481121"/>
            <a:ext cx="809244" cy="437998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131" name="Shape 121"/>
          <p:cNvSpPr/>
          <p:nvPr/>
        </p:nvSpPr>
        <p:spPr>
          <a:xfrm>
            <a:off x="9108338" y="5020056"/>
            <a:ext cx="809244" cy="437998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132" name="Shape 122"/>
          <p:cNvSpPr/>
          <p:nvPr/>
        </p:nvSpPr>
        <p:spPr>
          <a:xfrm>
            <a:off x="4453128" y="9588398"/>
            <a:ext cx="1619402" cy="267005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133" name="Shape 123"/>
          <p:cNvSpPr/>
          <p:nvPr/>
        </p:nvSpPr>
        <p:spPr>
          <a:xfrm>
            <a:off x="6120079" y="9588398"/>
            <a:ext cx="1619402" cy="267005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134" name="Text 124"/>
          <p:cNvSpPr txBox="1"/>
          <p:nvPr/>
        </p:nvSpPr>
        <p:spPr>
          <a:xfrm>
            <a:off x="9255557" y="3528670"/>
            <a:ext cx="600761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ESP32-C3 Mini</a:t>
            </a:r>
            <a:endParaRPr lang="en-US" sz="900" dirty="0"/>
          </a:p>
        </p:txBody>
      </p:sp>
      <p:sp>
        <p:nvSpPr>
          <p:cNvPr id="135" name="Text 125"/>
          <p:cNvSpPr txBox="1"/>
          <p:nvPr/>
        </p:nvSpPr>
        <p:spPr>
          <a:xfrm>
            <a:off x="10094062" y="3528670"/>
            <a:ext cx="629107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MPU-6050 IMU</a:t>
            </a:r>
            <a:endParaRPr lang="en-US" sz="900" dirty="0"/>
          </a:p>
        </p:txBody>
      </p:sp>
      <p:sp>
        <p:nvSpPr>
          <p:cNvPr id="136" name="Text 126"/>
          <p:cNvSpPr txBox="1"/>
          <p:nvPr/>
        </p:nvSpPr>
        <p:spPr>
          <a:xfrm>
            <a:off x="9225382" y="5067605"/>
            <a:ext cx="667512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紐扣電池供電</a:t>
            </a:r>
            <a:endParaRPr lang="en-US" sz="900" dirty="0"/>
          </a:p>
        </p:txBody>
      </p:sp>
      <p:sp>
        <p:nvSpPr>
          <p:cNvPr id="137" name="Text 127"/>
          <p:cNvSpPr txBox="1"/>
          <p:nvPr/>
        </p:nvSpPr>
        <p:spPr>
          <a:xfrm>
            <a:off x="4977079" y="9635947"/>
            <a:ext cx="6675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歷史記錄頁</a:t>
            </a:r>
            <a:endParaRPr lang="en-US" sz="900" dirty="0"/>
          </a:p>
        </p:txBody>
      </p:sp>
      <p:sp>
        <p:nvSpPr>
          <p:cNvPr id="138" name="Text 128"/>
          <p:cNvSpPr txBox="1"/>
          <p:nvPr/>
        </p:nvSpPr>
        <p:spPr>
          <a:xfrm>
            <a:off x="6643116" y="9635947"/>
            <a:ext cx="6675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精彩片段頁</a:t>
            </a:r>
            <a:endParaRPr lang="en-US" sz="900" dirty="0"/>
          </a:p>
        </p:txBody>
      </p:sp>
      <p:sp>
        <p:nvSpPr>
          <p:cNvPr id="139" name="Text 129"/>
          <p:cNvSpPr txBox="1"/>
          <p:nvPr/>
        </p:nvSpPr>
        <p:spPr>
          <a:xfrm>
            <a:off x="5212080" y="7611466"/>
            <a:ext cx="2340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</a:t>
            </a:r>
            <a:endParaRPr lang="en-US" sz="1300" dirty="0"/>
          </a:p>
        </p:txBody>
      </p:sp>
      <p:sp>
        <p:nvSpPr>
          <p:cNvPr id="140" name="Text 130"/>
          <p:cNvSpPr txBox="1"/>
          <p:nvPr/>
        </p:nvSpPr>
        <p:spPr>
          <a:xfrm>
            <a:off x="4643323" y="9275674"/>
            <a:ext cx="381305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進步曲線</a:t>
            </a:r>
            <a:endParaRPr lang="en-US" sz="800" dirty="0"/>
          </a:p>
        </p:txBody>
      </p:sp>
      <p:sp>
        <p:nvSpPr>
          <p:cNvPr id="141" name="Shape 131"/>
          <p:cNvSpPr/>
          <p:nvPr/>
        </p:nvSpPr>
        <p:spPr>
          <a:xfrm>
            <a:off x="4643323" y="9157716"/>
            <a:ext cx="866851" cy="47549"/>
          </a:xfrm>
          <a:prstGeom prst="roundRect">
            <a:avLst>
              <a:gd name="adj" fmla="val 1153841"/>
            </a:avLst>
          </a:prstGeom>
          <a:solidFill>
            <a:srgbClr val="1E88E5"/>
          </a:solidFill>
          <a:ln/>
        </p:spPr>
      </p:sp>
      <p:sp>
        <p:nvSpPr>
          <p:cNvPr id="142" name="Shape 132"/>
          <p:cNvSpPr/>
          <p:nvPr/>
        </p:nvSpPr>
        <p:spPr>
          <a:xfrm>
            <a:off x="4643323" y="9517990"/>
            <a:ext cx="161849" cy="85954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43" name="Shape 133"/>
          <p:cNvSpPr/>
          <p:nvPr/>
        </p:nvSpPr>
        <p:spPr>
          <a:xfrm>
            <a:off x="4823460" y="9502445"/>
            <a:ext cx="161849" cy="105156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44" name="Shape 134"/>
          <p:cNvSpPr/>
          <p:nvPr/>
        </p:nvSpPr>
        <p:spPr>
          <a:xfrm>
            <a:off x="5002682" y="9534449"/>
            <a:ext cx="161849" cy="66751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45" name="Shape 135"/>
          <p:cNvSpPr/>
          <p:nvPr/>
        </p:nvSpPr>
        <p:spPr>
          <a:xfrm>
            <a:off x="5181905" y="9469526"/>
            <a:ext cx="161849" cy="133502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146" name="Shape 136"/>
          <p:cNvSpPr/>
          <p:nvPr/>
        </p:nvSpPr>
        <p:spPr>
          <a:xfrm>
            <a:off x="5362042" y="9485986"/>
            <a:ext cx="161849" cy="114300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47" name="Shape 137"/>
          <p:cNvSpPr/>
          <p:nvPr/>
        </p:nvSpPr>
        <p:spPr>
          <a:xfrm>
            <a:off x="5541264" y="9453982"/>
            <a:ext cx="161849" cy="1527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48" name="Shape 138"/>
          <p:cNvSpPr/>
          <p:nvPr/>
        </p:nvSpPr>
        <p:spPr>
          <a:xfrm>
            <a:off x="5721401" y="9477756"/>
            <a:ext cx="161849" cy="123444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49" name="Image 8" descr="preencoded.png">    </p:cNvPr>
          <p:cNvPicPr>
            <a:picLocks noChangeAspect="1"/>
          </p:cNvPicPr>
          <p:nvPr/>
        </p:nvPicPr>
        <p:blipFill>
          <a:blip r:embed="rId9"/>
          <a:srcRect l="-1911" r="-1911" t="0" b="0"/>
          <a:stretch/>
        </p:blipFill>
        <p:spPr>
          <a:xfrm>
            <a:off x="619049" y="10254082"/>
            <a:ext cx="133502" cy="114300"/>
          </a:xfrm>
          <a:prstGeom prst="rect">
            <a:avLst/>
          </a:prstGeom>
        </p:spPr>
      </p:pic>
      <p:pic>
        <p:nvPicPr>
          <p:cNvPr id="150" name="Image 9" descr="preencoded.png">    </p:cNvPr>
          <p:cNvPicPr>
            <a:picLocks noChangeAspect="1"/>
          </p:cNvPicPr>
          <p:nvPr/>
        </p:nvPicPr>
        <p:blipFill>
          <a:blip r:embed="rId10"/>
          <a:srcRect l="-133" r="-133" t="0" b="0"/>
          <a:stretch/>
        </p:blipFill>
        <p:spPr>
          <a:xfrm>
            <a:off x="1659636" y="10254082"/>
            <a:ext cx="85954" cy="114300"/>
          </a:xfrm>
          <a:prstGeom prst="rect">
            <a:avLst/>
          </a:prstGeom>
        </p:spPr>
      </p:pic>
      <p:pic>
        <p:nvPicPr>
          <p:cNvPr id="151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2469794" y="10254082"/>
            <a:ext cx="114300" cy="114300"/>
          </a:xfrm>
          <a:prstGeom prst="rect">
            <a:avLst/>
          </a:prstGeom>
        </p:spPr>
      </p:pic>
      <p:pic>
        <p:nvPicPr>
          <p:cNvPr id="152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80" b="-80"/>
          <a:stretch/>
        </p:blipFill>
        <p:spPr>
          <a:xfrm>
            <a:off x="3421685" y="10254082"/>
            <a:ext cx="142646" cy="114300"/>
          </a:xfrm>
          <a:prstGeom prst="rect">
            <a:avLst/>
          </a:prstGeom>
        </p:spPr>
      </p:pic>
      <p:sp>
        <p:nvSpPr>
          <p:cNvPr id="153" name="Text 139"/>
          <p:cNvSpPr txBox="1"/>
          <p:nvPr/>
        </p:nvSpPr>
        <p:spPr>
          <a:xfrm>
            <a:off x="8987638" y="10791749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37/40</a:t>
            </a:r>
            <a:endParaRPr lang="en-US" sz="1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039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47109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使用情境演示：訓練實拍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535381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在實戰訓練中的應用流程與即時數據反饋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2752344" cy="4819802"/>
          </a:xfrm>
          <a:prstGeom prst="roundRect">
            <a:avLst>
              <a:gd name="adj" fmla="val 115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274466" y="1647749"/>
            <a:ext cx="2752344" cy="4819802"/>
          </a:xfrm>
          <a:prstGeom prst="roundRect">
            <a:avLst>
              <a:gd name="adj" fmla="val 115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6167628" y="1647749"/>
            <a:ext cx="2752344" cy="4819802"/>
          </a:xfrm>
          <a:prstGeom prst="roundRect">
            <a:avLst>
              <a:gd name="adj" fmla="val 115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9060790" y="1647749"/>
            <a:ext cx="2752344" cy="4819802"/>
          </a:xfrm>
          <a:prstGeom prst="roundRect">
            <a:avLst>
              <a:gd name="adj" fmla="val 115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381305" y="1647749"/>
            <a:ext cx="2752344" cy="504749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0" name="Shape 8"/>
          <p:cNvSpPr/>
          <p:nvPr/>
        </p:nvSpPr>
        <p:spPr>
          <a:xfrm>
            <a:off x="381305" y="2143354"/>
            <a:ext cx="2752344" cy="9144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11" name="Shape 9"/>
          <p:cNvSpPr/>
          <p:nvPr/>
        </p:nvSpPr>
        <p:spPr>
          <a:xfrm>
            <a:off x="3274466" y="1647749"/>
            <a:ext cx="2752344" cy="504749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2" name="Shape 10"/>
          <p:cNvSpPr/>
          <p:nvPr/>
        </p:nvSpPr>
        <p:spPr>
          <a:xfrm>
            <a:off x="3274466" y="2143354"/>
            <a:ext cx="2752344" cy="9144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13" name="Shape 11"/>
          <p:cNvSpPr/>
          <p:nvPr/>
        </p:nvSpPr>
        <p:spPr>
          <a:xfrm>
            <a:off x="9060790" y="1647749"/>
            <a:ext cx="2752344" cy="504749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4" name="Shape 12"/>
          <p:cNvSpPr/>
          <p:nvPr/>
        </p:nvSpPr>
        <p:spPr>
          <a:xfrm>
            <a:off x="9060790" y="2143354"/>
            <a:ext cx="2752344" cy="9144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15" name="Shape 13"/>
          <p:cNvSpPr/>
          <p:nvPr/>
        </p:nvSpPr>
        <p:spPr>
          <a:xfrm>
            <a:off x="495605" y="1762049"/>
            <a:ext cx="267005" cy="267005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16" name="Shape 14"/>
          <p:cNvSpPr/>
          <p:nvPr/>
        </p:nvSpPr>
        <p:spPr>
          <a:xfrm>
            <a:off x="3388766" y="1762049"/>
            <a:ext cx="267005" cy="267005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17" name="Shape 15"/>
          <p:cNvSpPr/>
          <p:nvPr/>
        </p:nvSpPr>
        <p:spPr>
          <a:xfrm>
            <a:off x="6281928" y="1762049"/>
            <a:ext cx="267005" cy="267005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18" name="Shape 16"/>
          <p:cNvSpPr/>
          <p:nvPr/>
        </p:nvSpPr>
        <p:spPr>
          <a:xfrm>
            <a:off x="9175090" y="1762049"/>
            <a:ext cx="267005" cy="267005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19" name="Text 17"/>
          <p:cNvSpPr txBox="1"/>
          <p:nvPr/>
        </p:nvSpPr>
        <p:spPr>
          <a:xfrm>
            <a:off x="589788" y="1795882"/>
            <a:ext cx="1865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</a:t>
            </a:r>
            <a:endParaRPr lang="en-US" sz="1000" dirty="0"/>
          </a:p>
        </p:txBody>
      </p:sp>
      <p:sp>
        <p:nvSpPr>
          <p:cNvPr id="20" name="Text 18"/>
          <p:cNvSpPr txBox="1"/>
          <p:nvPr/>
        </p:nvSpPr>
        <p:spPr>
          <a:xfrm>
            <a:off x="3482950" y="1795882"/>
            <a:ext cx="1865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</a:t>
            </a:r>
            <a:endParaRPr lang="en-US" sz="1000" dirty="0"/>
          </a:p>
        </p:txBody>
      </p:sp>
      <p:sp>
        <p:nvSpPr>
          <p:cNvPr id="21" name="Text 19"/>
          <p:cNvSpPr txBox="1"/>
          <p:nvPr/>
        </p:nvSpPr>
        <p:spPr>
          <a:xfrm>
            <a:off x="6376111" y="1795882"/>
            <a:ext cx="1865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</a:t>
            </a:r>
            <a:endParaRPr lang="en-US" sz="1000" dirty="0"/>
          </a:p>
        </p:txBody>
      </p:sp>
      <p:sp>
        <p:nvSpPr>
          <p:cNvPr id="22" name="Text 20"/>
          <p:cNvSpPr txBox="1"/>
          <p:nvPr/>
        </p:nvSpPr>
        <p:spPr>
          <a:xfrm>
            <a:off x="9269273" y="1795882"/>
            <a:ext cx="1865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</a:t>
            </a:r>
            <a:endParaRPr lang="en-US" sz="1000" dirty="0"/>
          </a:p>
        </p:txBody>
      </p:sp>
      <p:sp>
        <p:nvSpPr>
          <p:cNvPr id="23" name="Text 21"/>
          <p:cNvSpPr txBox="1"/>
          <p:nvPr/>
        </p:nvSpPr>
        <p:spPr>
          <a:xfrm>
            <a:off x="857707" y="17812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動作捕捉</a:t>
            </a:r>
            <a:endParaRPr lang="en-US" sz="1200" dirty="0"/>
          </a:p>
        </p:txBody>
      </p:sp>
      <p:sp>
        <p:nvSpPr>
          <p:cNvPr id="24" name="Text 22"/>
          <p:cNvSpPr txBox="1"/>
          <p:nvPr/>
        </p:nvSpPr>
        <p:spPr>
          <a:xfrm>
            <a:off x="3750869" y="17812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數據分析</a:t>
            </a:r>
            <a:endParaRPr lang="en-US" sz="1200" dirty="0"/>
          </a:p>
        </p:txBody>
      </p:sp>
      <p:sp>
        <p:nvSpPr>
          <p:cNvPr id="25" name="Text 23"/>
          <p:cNvSpPr txBox="1"/>
          <p:nvPr/>
        </p:nvSpPr>
        <p:spPr>
          <a:xfrm>
            <a:off x="6644030" y="17812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即時反饋</a:t>
            </a:r>
            <a:endParaRPr lang="en-US" sz="1200" dirty="0"/>
          </a:p>
        </p:txBody>
      </p:sp>
      <p:sp>
        <p:nvSpPr>
          <p:cNvPr id="26" name="Text 24"/>
          <p:cNvSpPr txBox="1"/>
          <p:nvPr/>
        </p:nvSpPr>
        <p:spPr>
          <a:xfrm>
            <a:off x="9537192" y="178125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動作修正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523951" y="2295144"/>
            <a:ext cx="2467051" cy="3172054"/>
          </a:xfrm>
          <a:prstGeom prst="roundRect">
            <a:avLst>
              <a:gd name="adj" fmla="val 1145"/>
            </a:avLst>
          </a:prstGeom>
          <a:solidFill>
            <a:srgbClr val="F8F9FA"/>
          </a:solidFill>
          <a:ln/>
        </p:spPr>
      </p:sp>
      <p:sp>
        <p:nvSpPr>
          <p:cNvPr id="28" name="Shape 26"/>
          <p:cNvSpPr/>
          <p:nvPr/>
        </p:nvSpPr>
        <p:spPr>
          <a:xfrm>
            <a:off x="3417113" y="2295144"/>
            <a:ext cx="2467051" cy="3172054"/>
          </a:xfrm>
          <a:prstGeom prst="roundRect">
            <a:avLst>
              <a:gd name="adj" fmla="val 1145"/>
            </a:avLst>
          </a:prstGeom>
          <a:solidFill>
            <a:srgbClr val="F8F9FA"/>
          </a:solidFill>
          <a:ln/>
        </p:spPr>
      </p:sp>
      <p:sp>
        <p:nvSpPr>
          <p:cNvPr id="29" name="Shape 27"/>
          <p:cNvSpPr/>
          <p:nvPr/>
        </p:nvSpPr>
        <p:spPr>
          <a:xfrm>
            <a:off x="6310274" y="2295144"/>
            <a:ext cx="2467051" cy="2076602"/>
          </a:xfrm>
          <a:prstGeom prst="roundRect">
            <a:avLst>
              <a:gd name="adj" fmla="val 1616"/>
            </a:avLst>
          </a:prstGeom>
          <a:solidFill>
            <a:srgbClr val="F8F9FA"/>
          </a:solidFill>
          <a:ln/>
        </p:spPr>
      </p:sp>
      <p:sp>
        <p:nvSpPr>
          <p:cNvPr id="30" name="Shape 28"/>
          <p:cNvSpPr/>
          <p:nvPr/>
        </p:nvSpPr>
        <p:spPr>
          <a:xfrm>
            <a:off x="9203436" y="2295144"/>
            <a:ext cx="2467051" cy="3172054"/>
          </a:xfrm>
          <a:prstGeom prst="roundRect">
            <a:avLst>
              <a:gd name="adj" fmla="val 1145"/>
            </a:avLst>
          </a:prstGeom>
          <a:solidFill>
            <a:srgbClr val="F8F9FA"/>
          </a:solidFill>
          <a:ln/>
        </p:spPr>
      </p:sp>
      <p:sp>
        <p:nvSpPr>
          <p:cNvPr id="31" name="Shape 29"/>
          <p:cNvSpPr/>
          <p:nvPr/>
        </p:nvSpPr>
        <p:spPr>
          <a:xfrm>
            <a:off x="619049" y="2391156"/>
            <a:ext cx="543154" cy="228600"/>
          </a:xfrm>
          <a:prstGeom prst="roundRect">
            <a:avLst>
              <a:gd name="adj" fmla="val 250000"/>
            </a:avLst>
          </a:prstGeom>
          <a:solidFill>
            <a:srgbClr val="C62828">
              <a:alpha val="9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405372" y="2391156"/>
            <a:ext cx="543154" cy="228600"/>
          </a:xfrm>
          <a:prstGeom prst="roundRect">
            <a:avLst>
              <a:gd name="adj" fmla="val 250000"/>
            </a:avLst>
          </a:prstGeom>
          <a:solidFill>
            <a:srgbClr val="C62828">
              <a:alpha val="9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9298534" y="2391156"/>
            <a:ext cx="543154" cy="228600"/>
          </a:xfrm>
          <a:prstGeom prst="roundRect">
            <a:avLst>
              <a:gd name="adj" fmla="val 250000"/>
            </a:avLst>
          </a:prstGeom>
          <a:solidFill>
            <a:srgbClr val="C62828">
              <a:alpha val="90000"/>
            </a:srgbClr>
          </a:solidFill>
          <a:ln/>
        </p:spPr>
      </p:sp>
      <p:sp>
        <p:nvSpPr>
          <p:cNvPr id="34" name="Text 32"/>
          <p:cNvSpPr txBox="1"/>
          <p:nvPr/>
        </p:nvSpPr>
        <p:spPr>
          <a:xfrm>
            <a:off x="714146" y="2419502"/>
            <a:ext cx="4389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</a:t>
            </a:r>
            <a:endParaRPr lang="en-US" sz="900" dirty="0"/>
          </a:p>
        </p:txBody>
      </p:sp>
      <p:sp>
        <p:nvSpPr>
          <p:cNvPr id="35" name="Text 33"/>
          <p:cNvSpPr txBox="1"/>
          <p:nvPr/>
        </p:nvSpPr>
        <p:spPr>
          <a:xfrm>
            <a:off x="6500470" y="2419502"/>
            <a:ext cx="4389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</a:t>
            </a:r>
            <a:endParaRPr lang="en-US" sz="900" dirty="0"/>
          </a:p>
        </p:txBody>
      </p:sp>
      <p:sp>
        <p:nvSpPr>
          <p:cNvPr id="36" name="Text 34"/>
          <p:cNvSpPr txBox="1"/>
          <p:nvPr/>
        </p:nvSpPr>
        <p:spPr>
          <a:xfrm>
            <a:off x="9393631" y="2419502"/>
            <a:ext cx="4389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6803136" y="2451506"/>
            <a:ext cx="1485900" cy="1772107"/>
          </a:xfrm>
          <a:prstGeom prst="roundRect">
            <a:avLst>
              <a:gd name="adj" fmla="val 5917"/>
            </a:avLst>
          </a:prstGeom>
          <a:solidFill>
            <a:srgbClr val="FFFFFF"/>
          </a:solidFill>
          <a:ln w="101600">
            <a:solidFill>
              <a:srgbClr val="333333"/>
            </a:solidFill>
            <a:prstDash val="solid"/>
          </a:ln>
          <a:effectLst>
            <a:outerShdw sx="100000" sy="100000" kx="0" ky="0" algn="bl" rotWithShape="0" blurRad="101600" dist="12700" dir="16200000">
              <a:srgbClr val="000000">
                <a:alpha val="20000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1776679" y="3372307"/>
            <a:ext cx="571500" cy="571500"/>
          </a:xfrm>
          <a:prstGeom prst="ellipse">
            <a:avLst/>
          </a:prstGeom>
          <a:noFill/>
          <a:ln w="25400">
            <a:solidFill>
              <a:srgbClr val="C62828">
                <a:alpha val="7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1769364" y="3625596"/>
            <a:ext cx="381305" cy="381305"/>
          </a:xfrm>
          <a:prstGeom prst="ellipse">
            <a:avLst/>
          </a:prstGeom>
          <a:noFill/>
          <a:ln w="25400">
            <a:solidFill>
              <a:srgbClr val="C62828">
                <a:alpha val="70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1762963" y="3878885"/>
            <a:ext cx="190195" cy="190195"/>
          </a:xfrm>
          <a:prstGeom prst="ellipse">
            <a:avLst/>
          </a:prstGeom>
          <a:noFill/>
          <a:ln w="25400">
            <a:solidFill>
              <a:srgbClr val="C62828">
                <a:alpha val="7000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879031" y="2527402"/>
            <a:ext cx="1333195" cy="247802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42" name="Shape 40"/>
          <p:cNvSpPr/>
          <p:nvPr/>
        </p:nvSpPr>
        <p:spPr>
          <a:xfrm>
            <a:off x="10452506" y="3498494"/>
            <a:ext cx="476402" cy="476402"/>
          </a:xfrm>
          <a:prstGeom prst="ellipse">
            <a:avLst/>
          </a:prstGeom>
          <a:noFill/>
          <a:ln w="25400">
            <a:solidFill>
              <a:srgbClr val="4CAF50">
                <a:alpha val="7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10398557" y="3752698"/>
            <a:ext cx="333756" cy="333756"/>
          </a:xfrm>
          <a:prstGeom prst="ellipse">
            <a:avLst/>
          </a:prstGeom>
          <a:noFill/>
          <a:ln w="25400">
            <a:solidFill>
              <a:srgbClr val="4CAF50">
                <a:alpha val="70000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10343693" y="4005986"/>
            <a:ext cx="190195" cy="190195"/>
          </a:xfrm>
          <a:prstGeom prst="ellipse">
            <a:avLst/>
          </a:prstGeom>
          <a:noFill/>
          <a:ln w="25400">
            <a:solidFill>
              <a:srgbClr val="4CAF50">
                <a:alpha val="7000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1280160" y="3022092"/>
            <a:ext cx="952805" cy="1714500"/>
          </a:xfrm>
          <a:prstGeom prst="rect">
            <a:avLst/>
          </a:prstGeom>
          <a:solidFill>
            <a:srgbClr val="0D47A1">
              <a:alpha val="8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7161581" y="2864815"/>
            <a:ext cx="761695" cy="514807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C62828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7031736" y="3987698"/>
            <a:ext cx="1028700" cy="57607"/>
          </a:xfrm>
          <a:prstGeom prst="roundRect">
            <a:avLst>
              <a:gd name="adj" fmla="val 1322756"/>
            </a:avLst>
          </a:prstGeom>
          <a:solidFill>
            <a:srgbClr val="F0F0F0"/>
          </a:solidFill>
          <a:ln/>
        </p:spPr>
      </p:sp>
      <p:sp>
        <p:nvSpPr>
          <p:cNvPr id="48" name="Shape 46"/>
          <p:cNvSpPr/>
          <p:nvPr/>
        </p:nvSpPr>
        <p:spPr>
          <a:xfrm>
            <a:off x="9959645" y="3148279"/>
            <a:ext cx="952805" cy="1714500"/>
          </a:xfrm>
          <a:prstGeom prst="rect">
            <a:avLst/>
          </a:prstGeom>
          <a:solidFill>
            <a:srgbClr val="0D47A1">
              <a:alpha val="80000"/>
            </a:srgbClr>
          </a:solidFill>
          <a:ln/>
        </p:spPr>
      </p:sp>
      <p:sp>
        <p:nvSpPr>
          <p:cNvPr id="49" name="Text 47"/>
          <p:cNvSpPr txBox="1"/>
          <p:nvPr/>
        </p:nvSpPr>
        <p:spPr>
          <a:xfrm>
            <a:off x="523951" y="5548579"/>
            <a:ext cx="2455164" cy="534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IMU 傳感器實時捕捉乒乓球揮拍動作，包括正手攻、反手推、發球等多種基本動作類型，採樣頻率達 200Hz。</a:t>
            </a:r>
            <a:endParaRPr lang="en-US" sz="900" dirty="0"/>
          </a:p>
        </p:txBody>
      </p:sp>
      <p:sp>
        <p:nvSpPr>
          <p:cNvPr id="50" name="Text 48"/>
          <p:cNvSpPr txBox="1"/>
          <p:nvPr/>
        </p:nvSpPr>
        <p:spPr>
          <a:xfrm>
            <a:off x="6310274" y="5548579"/>
            <a:ext cx="2455164" cy="534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 介面顯示即時評分、動作分類和技術建議，同步語音反饋確保球員不需低頭也能獲得指導。</a:t>
            </a:r>
            <a:endParaRPr lang="en-US" sz="900" dirty="0"/>
          </a:p>
        </p:txBody>
      </p:sp>
      <p:sp>
        <p:nvSpPr>
          <p:cNvPr id="51" name="Text 49"/>
          <p:cNvSpPr txBox="1"/>
          <p:nvPr/>
        </p:nvSpPr>
        <p:spPr>
          <a:xfrm>
            <a:off x="9203436" y="5548579"/>
            <a:ext cx="2455164" cy="534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球員根據反饋調整技術，系統實時驗證修正效果。連續反饋形成閉環學習，加速肌肉記憶形成，技術穩定性顯著提升。</a:t>
            </a:r>
            <a:endParaRPr lang="en-US" sz="900" dirty="0"/>
          </a:p>
        </p:txBody>
      </p:sp>
      <p:sp>
        <p:nvSpPr>
          <p:cNvPr id="52" name="Shape 50"/>
          <p:cNvSpPr/>
          <p:nvPr/>
        </p:nvSpPr>
        <p:spPr>
          <a:xfrm>
            <a:off x="523951" y="6125566"/>
            <a:ext cx="800100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pic>
        <p:nvPicPr>
          <p:cNvPr id="5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99846" y="6176772"/>
            <a:ext cx="105156" cy="105156"/>
          </a:xfrm>
          <a:prstGeom prst="rect">
            <a:avLst/>
          </a:prstGeom>
        </p:spPr>
      </p:pic>
      <p:sp>
        <p:nvSpPr>
          <p:cNvPr id="54" name="Shape 51"/>
          <p:cNvSpPr/>
          <p:nvPr/>
        </p:nvSpPr>
        <p:spPr>
          <a:xfrm>
            <a:off x="1357884" y="6125566"/>
            <a:ext cx="666598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5" name="Shape 52"/>
          <p:cNvSpPr/>
          <p:nvPr/>
        </p:nvSpPr>
        <p:spPr>
          <a:xfrm>
            <a:off x="6310274" y="6125566"/>
            <a:ext cx="629107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6" name="Shape 53"/>
          <p:cNvSpPr/>
          <p:nvPr/>
        </p:nvSpPr>
        <p:spPr>
          <a:xfrm>
            <a:off x="6969557" y="6125566"/>
            <a:ext cx="705002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7" name="Shape 54"/>
          <p:cNvSpPr/>
          <p:nvPr/>
        </p:nvSpPr>
        <p:spPr>
          <a:xfrm>
            <a:off x="7712964" y="6125566"/>
            <a:ext cx="666598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8" name="Shape 55"/>
          <p:cNvSpPr/>
          <p:nvPr/>
        </p:nvSpPr>
        <p:spPr>
          <a:xfrm>
            <a:off x="9203436" y="6125566"/>
            <a:ext cx="705002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59" name="Shape 56"/>
          <p:cNvSpPr/>
          <p:nvPr/>
        </p:nvSpPr>
        <p:spPr>
          <a:xfrm>
            <a:off x="9946843" y="6125566"/>
            <a:ext cx="705002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60" name="Shape 57"/>
          <p:cNvSpPr/>
          <p:nvPr/>
        </p:nvSpPr>
        <p:spPr>
          <a:xfrm>
            <a:off x="10689336" y="6125566"/>
            <a:ext cx="705002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61" name="Text 58"/>
          <p:cNvSpPr txBox="1"/>
          <p:nvPr/>
        </p:nvSpPr>
        <p:spPr>
          <a:xfrm>
            <a:off x="733349" y="6144768"/>
            <a:ext cx="59344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200Hz採樣</a:t>
            </a:r>
            <a:endParaRPr lang="en-US" sz="800" dirty="0"/>
          </a:p>
        </p:txBody>
      </p:sp>
      <p:pic>
        <p:nvPicPr>
          <p:cNvPr id="6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433779" y="6176772"/>
            <a:ext cx="105156" cy="105156"/>
          </a:xfrm>
          <a:prstGeom prst="rect">
            <a:avLst/>
          </a:prstGeom>
        </p:spPr>
      </p:pic>
      <p:sp>
        <p:nvSpPr>
          <p:cNvPr id="63" name="Shape 59"/>
          <p:cNvSpPr/>
          <p:nvPr/>
        </p:nvSpPr>
        <p:spPr>
          <a:xfrm>
            <a:off x="4164178" y="3122676"/>
            <a:ext cx="171907" cy="838505"/>
          </a:xfrm>
          <a:prstGeom prst="roundRect">
            <a:avLst>
              <a:gd name="adj" fmla="val 88653"/>
            </a:avLst>
          </a:prstGeom>
          <a:solidFill>
            <a:srgbClr val="1E88E5"/>
          </a:solidFill>
          <a:ln/>
        </p:spPr>
      </p:sp>
      <p:sp>
        <p:nvSpPr>
          <p:cNvPr id="64" name="Shape 60"/>
          <p:cNvSpPr/>
          <p:nvPr/>
        </p:nvSpPr>
        <p:spPr>
          <a:xfrm>
            <a:off x="2054657" y="6125566"/>
            <a:ext cx="590702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65" name="Text 61"/>
          <p:cNvSpPr txBox="1"/>
          <p:nvPr/>
        </p:nvSpPr>
        <p:spPr>
          <a:xfrm>
            <a:off x="1567282" y="6144768"/>
            <a:ext cx="45994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6軸數據</a:t>
            </a:r>
            <a:endParaRPr lang="en-US" sz="800" dirty="0"/>
          </a:p>
        </p:txBody>
      </p:sp>
      <p:pic>
        <p:nvPicPr>
          <p:cNvPr id="66" name="Image 2" descr="preencoded.png">    </p:cNvPr>
          <p:cNvPicPr>
            <a:picLocks noChangeAspect="1"/>
          </p:cNvPicPr>
          <p:nvPr/>
        </p:nvPicPr>
        <p:blipFill>
          <a:blip r:embed="rId3"/>
          <a:srcRect l="-1677" r="-1677" t="0" b="0"/>
          <a:stretch/>
        </p:blipFill>
        <p:spPr>
          <a:xfrm>
            <a:off x="2130552" y="6176772"/>
            <a:ext cx="95098" cy="105156"/>
          </a:xfrm>
          <a:prstGeom prst="rect">
            <a:avLst/>
          </a:prstGeom>
        </p:spPr>
      </p:pic>
      <p:sp>
        <p:nvSpPr>
          <p:cNvPr id="67" name="Shape 62"/>
          <p:cNvSpPr/>
          <p:nvPr/>
        </p:nvSpPr>
        <p:spPr>
          <a:xfrm>
            <a:off x="3625596" y="3242462"/>
            <a:ext cx="171907" cy="714146"/>
          </a:xfrm>
          <a:prstGeom prst="roundRect">
            <a:avLst>
              <a:gd name="adj" fmla="val 88653"/>
            </a:avLst>
          </a:prstGeom>
          <a:solidFill>
            <a:srgbClr val="1E88E5"/>
          </a:solidFill>
          <a:ln/>
        </p:spPr>
      </p:sp>
      <p:sp>
        <p:nvSpPr>
          <p:cNvPr id="68" name="Shape 63"/>
          <p:cNvSpPr/>
          <p:nvPr/>
        </p:nvSpPr>
        <p:spPr>
          <a:xfrm>
            <a:off x="3895344" y="2884932"/>
            <a:ext cx="171907" cy="1076249"/>
          </a:xfrm>
          <a:prstGeom prst="roundRect">
            <a:avLst>
              <a:gd name="adj" fmla="val 88653"/>
            </a:avLst>
          </a:prstGeom>
          <a:solidFill>
            <a:srgbClr val="1E88E5"/>
          </a:solidFill>
          <a:ln/>
        </p:spPr>
      </p:sp>
      <p:sp>
        <p:nvSpPr>
          <p:cNvPr id="69" name="Shape 64"/>
          <p:cNvSpPr/>
          <p:nvPr/>
        </p:nvSpPr>
        <p:spPr>
          <a:xfrm>
            <a:off x="4433011" y="2766060"/>
            <a:ext cx="171907" cy="1190549"/>
          </a:xfrm>
          <a:prstGeom prst="roundRect">
            <a:avLst>
              <a:gd name="adj" fmla="val 88653"/>
            </a:avLst>
          </a:prstGeom>
          <a:solidFill>
            <a:srgbClr val="C62828"/>
          </a:solidFill>
          <a:ln/>
        </p:spPr>
      </p:sp>
      <p:sp>
        <p:nvSpPr>
          <p:cNvPr id="70" name="Shape 65"/>
          <p:cNvSpPr/>
          <p:nvPr/>
        </p:nvSpPr>
        <p:spPr>
          <a:xfrm>
            <a:off x="4701845" y="3480206"/>
            <a:ext cx="171907" cy="476402"/>
          </a:xfrm>
          <a:prstGeom prst="roundRect">
            <a:avLst>
              <a:gd name="adj" fmla="val 88653"/>
            </a:avLst>
          </a:prstGeom>
          <a:solidFill>
            <a:srgbClr val="1E88E5"/>
          </a:solidFill>
          <a:ln/>
        </p:spPr>
      </p:sp>
      <p:sp>
        <p:nvSpPr>
          <p:cNvPr id="71" name="Shape 66"/>
          <p:cNvSpPr/>
          <p:nvPr/>
        </p:nvSpPr>
        <p:spPr>
          <a:xfrm>
            <a:off x="4970678" y="3301898"/>
            <a:ext cx="171907" cy="657454"/>
          </a:xfrm>
          <a:prstGeom prst="roundRect">
            <a:avLst>
              <a:gd name="adj" fmla="val 88653"/>
            </a:avLst>
          </a:prstGeom>
          <a:solidFill>
            <a:srgbClr val="1E88E5"/>
          </a:solidFill>
          <a:ln/>
        </p:spPr>
      </p:sp>
      <p:sp>
        <p:nvSpPr>
          <p:cNvPr id="72" name="Shape 67"/>
          <p:cNvSpPr/>
          <p:nvPr/>
        </p:nvSpPr>
        <p:spPr>
          <a:xfrm>
            <a:off x="5239512" y="3063240"/>
            <a:ext cx="171907" cy="895198"/>
          </a:xfrm>
          <a:prstGeom prst="roundRect">
            <a:avLst>
              <a:gd name="adj" fmla="val 88653"/>
            </a:avLst>
          </a:prstGeom>
          <a:solidFill>
            <a:srgbClr val="1E88E5"/>
          </a:solidFill>
          <a:ln/>
        </p:spPr>
      </p:sp>
      <p:sp>
        <p:nvSpPr>
          <p:cNvPr id="73" name="Shape 68"/>
          <p:cNvSpPr/>
          <p:nvPr/>
        </p:nvSpPr>
        <p:spPr>
          <a:xfrm>
            <a:off x="5508346" y="3182112"/>
            <a:ext cx="171907" cy="780898"/>
          </a:xfrm>
          <a:prstGeom prst="roundRect">
            <a:avLst>
              <a:gd name="adj" fmla="val 88653"/>
            </a:avLst>
          </a:prstGeom>
          <a:solidFill>
            <a:srgbClr val="1E88E5"/>
          </a:solidFill>
          <a:ln/>
        </p:spPr>
      </p:sp>
      <p:sp>
        <p:nvSpPr>
          <p:cNvPr id="74" name="Shape 69"/>
          <p:cNvSpPr/>
          <p:nvPr/>
        </p:nvSpPr>
        <p:spPr>
          <a:xfrm>
            <a:off x="3625596" y="4099255"/>
            <a:ext cx="2048256" cy="9144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75" name="Shape 70"/>
          <p:cNvSpPr/>
          <p:nvPr/>
        </p:nvSpPr>
        <p:spPr>
          <a:xfrm>
            <a:off x="3625596" y="4545482"/>
            <a:ext cx="2048256" cy="9144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76" name="Shape 71"/>
          <p:cNvSpPr/>
          <p:nvPr/>
        </p:nvSpPr>
        <p:spPr>
          <a:xfrm>
            <a:off x="3625596" y="4982566"/>
            <a:ext cx="2048256" cy="9144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77" name="Text 72"/>
          <p:cNvSpPr txBox="1"/>
          <p:nvPr/>
        </p:nvSpPr>
        <p:spPr>
          <a:xfrm>
            <a:off x="2253996" y="6144768"/>
            <a:ext cx="39319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低功耗</a:t>
            </a:r>
            <a:endParaRPr lang="en-US" sz="800" dirty="0"/>
          </a:p>
        </p:txBody>
      </p:sp>
      <p:pic>
        <p:nvPicPr>
          <p:cNvPr id="7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22842" b="-22842"/>
          <a:stretch/>
        </p:blipFill>
        <p:spPr>
          <a:xfrm>
            <a:off x="3625596" y="4099255"/>
            <a:ext cx="2048256" cy="895198"/>
          </a:xfrm>
          <a:prstGeom prst="rect">
            <a:avLst/>
          </a:prstGeom>
        </p:spPr>
      </p:pic>
      <p:sp>
        <p:nvSpPr>
          <p:cNvPr id="79" name="Shape 73"/>
          <p:cNvSpPr/>
          <p:nvPr/>
        </p:nvSpPr>
        <p:spPr>
          <a:xfrm>
            <a:off x="6167628" y="1647749"/>
            <a:ext cx="2752344" cy="504749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80" name="Shape 74"/>
          <p:cNvSpPr/>
          <p:nvPr/>
        </p:nvSpPr>
        <p:spPr>
          <a:xfrm>
            <a:off x="6167628" y="2143354"/>
            <a:ext cx="2752344" cy="9144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81" name="Text 75"/>
          <p:cNvSpPr txBox="1"/>
          <p:nvPr/>
        </p:nvSpPr>
        <p:spPr>
          <a:xfrm>
            <a:off x="3417113" y="5548579"/>
            <a:ext cx="2493569" cy="534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邊緣 ML 模型分析傳感器數據，提取8項關鍵參數，精確識別動作類型並量化技術質量，實現&lt;50ms低延遲響應。</a:t>
            </a:r>
            <a:endParaRPr lang="en-US" sz="900" dirty="0"/>
          </a:p>
        </p:txBody>
      </p:sp>
      <p:sp>
        <p:nvSpPr>
          <p:cNvPr id="82" name="Shape 76"/>
          <p:cNvSpPr/>
          <p:nvPr/>
        </p:nvSpPr>
        <p:spPr>
          <a:xfrm>
            <a:off x="3417113" y="6125566"/>
            <a:ext cx="638251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83" name="Shape 77"/>
          <p:cNvSpPr/>
          <p:nvPr/>
        </p:nvSpPr>
        <p:spPr>
          <a:xfrm>
            <a:off x="4092854" y="6125566"/>
            <a:ext cx="666598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84" name="Shape 78"/>
          <p:cNvSpPr/>
          <p:nvPr/>
        </p:nvSpPr>
        <p:spPr>
          <a:xfrm>
            <a:off x="4788713" y="6125566"/>
            <a:ext cx="819302" cy="200254"/>
          </a:xfrm>
          <a:prstGeom prst="roundRect">
            <a:avLst>
              <a:gd name="adj" fmla="val 260926"/>
            </a:avLst>
          </a:prstGeom>
          <a:solidFill>
            <a:srgbClr val="000000">
              <a:alpha val="5000"/>
            </a:srgbClr>
          </a:solidFill>
          <a:ln/>
        </p:spPr>
      </p:sp>
      <p:sp>
        <p:nvSpPr>
          <p:cNvPr id="85" name="Text 79"/>
          <p:cNvSpPr txBox="1"/>
          <p:nvPr/>
        </p:nvSpPr>
        <p:spPr>
          <a:xfrm>
            <a:off x="3626510" y="6144768"/>
            <a:ext cx="43159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輕量ML</a:t>
            </a:r>
            <a:endParaRPr lang="en-US" sz="800" dirty="0"/>
          </a:p>
        </p:txBody>
      </p:sp>
      <p:sp>
        <p:nvSpPr>
          <p:cNvPr id="86" name="Text 80"/>
          <p:cNvSpPr txBox="1"/>
          <p:nvPr/>
        </p:nvSpPr>
        <p:spPr>
          <a:xfrm>
            <a:off x="4302252" y="6144768"/>
            <a:ext cx="45994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8項指標</a:t>
            </a:r>
            <a:endParaRPr lang="en-US" sz="800" dirty="0"/>
          </a:p>
        </p:txBody>
      </p:sp>
      <p:sp>
        <p:nvSpPr>
          <p:cNvPr id="87" name="Text 81"/>
          <p:cNvSpPr txBox="1"/>
          <p:nvPr/>
        </p:nvSpPr>
        <p:spPr>
          <a:xfrm>
            <a:off x="4998110" y="6144768"/>
            <a:ext cx="61264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&lt;50ms延遲</a:t>
            </a:r>
            <a:endParaRPr lang="en-US" sz="800" dirty="0"/>
          </a:p>
        </p:txBody>
      </p:sp>
      <p:sp>
        <p:nvSpPr>
          <p:cNvPr id="88" name="Text 82"/>
          <p:cNvSpPr txBox="1"/>
          <p:nvPr/>
        </p:nvSpPr>
        <p:spPr>
          <a:xfrm>
            <a:off x="6529730" y="6144768"/>
            <a:ext cx="41239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10分制</a:t>
            </a:r>
            <a:endParaRPr lang="en-US" sz="800" dirty="0"/>
          </a:p>
        </p:txBody>
      </p:sp>
      <p:sp>
        <p:nvSpPr>
          <p:cNvPr id="89" name="Text 83"/>
          <p:cNvSpPr txBox="1"/>
          <p:nvPr/>
        </p:nvSpPr>
        <p:spPr>
          <a:xfrm>
            <a:off x="7178954" y="6144768"/>
            <a:ext cx="49834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語音反饋</a:t>
            </a:r>
            <a:endParaRPr lang="en-US" sz="800" dirty="0"/>
          </a:p>
        </p:txBody>
      </p:sp>
      <p:sp>
        <p:nvSpPr>
          <p:cNvPr id="90" name="Text 84"/>
          <p:cNvSpPr txBox="1"/>
          <p:nvPr/>
        </p:nvSpPr>
        <p:spPr>
          <a:xfrm>
            <a:off x="7893101" y="6144768"/>
            <a:ext cx="48829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App同步</a:t>
            </a:r>
            <a:endParaRPr lang="en-US" sz="800" dirty="0"/>
          </a:p>
        </p:txBody>
      </p:sp>
      <p:sp>
        <p:nvSpPr>
          <p:cNvPr id="91" name="Text 85"/>
          <p:cNvSpPr txBox="1"/>
          <p:nvPr/>
        </p:nvSpPr>
        <p:spPr>
          <a:xfrm>
            <a:off x="9412834" y="6144768"/>
            <a:ext cx="49834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動作改進</a:t>
            </a:r>
            <a:endParaRPr lang="en-US" sz="800" dirty="0"/>
          </a:p>
        </p:txBody>
      </p:sp>
      <p:sp>
        <p:nvSpPr>
          <p:cNvPr id="92" name="Text 86"/>
          <p:cNvSpPr txBox="1"/>
          <p:nvPr/>
        </p:nvSpPr>
        <p:spPr>
          <a:xfrm>
            <a:off x="10156241" y="6144768"/>
            <a:ext cx="49834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閉環學習</a:t>
            </a:r>
            <a:endParaRPr lang="en-US" sz="800" dirty="0"/>
          </a:p>
        </p:txBody>
      </p:sp>
      <p:sp>
        <p:nvSpPr>
          <p:cNvPr id="93" name="Text 87"/>
          <p:cNvSpPr txBox="1"/>
          <p:nvPr/>
        </p:nvSpPr>
        <p:spPr>
          <a:xfrm>
            <a:off x="10898734" y="6144768"/>
            <a:ext cx="49834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穩定提升</a:t>
            </a:r>
            <a:endParaRPr lang="en-US" sz="800" dirty="0"/>
          </a:p>
        </p:txBody>
      </p:sp>
      <p:sp>
        <p:nvSpPr>
          <p:cNvPr id="94" name="Shape 88"/>
          <p:cNvSpPr/>
          <p:nvPr/>
        </p:nvSpPr>
        <p:spPr>
          <a:xfrm>
            <a:off x="3512210" y="4681728"/>
            <a:ext cx="2276856" cy="685800"/>
          </a:xfrm>
          <a:prstGeom prst="roundRect">
            <a:avLst>
              <a:gd name="adj" fmla="val 9259"/>
            </a:avLst>
          </a:prstGeom>
          <a:solidFill>
            <a:srgbClr val="0D47A1">
              <a:alpha val="80000"/>
            </a:srgbClr>
          </a:solidFill>
          <a:ln/>
        </p:spPr>
      </p:sp>
      <p:sp>
        <p:nvSpPr>
          <p:cNvPr id="95" name="Shape 89"/>
          <p:cNvSpPr/>
          <p:nvPr/>
        </p:nvSpPr>
        <p:spPr>
          <a:xfrm>
            <a:off x="9298534" y="4681728"/>
            <a:ext cx="2276856" cy="685800"/>
          </a:xfrm>
          <a:prstGeom prst="roundRect">
            <a:avLst>
              <a:gd name="adj" fmla="val 9259"/>
            </a:avLst>
          </a:prstGeom>
          <a:solidFill>
            <a:srgbClr val="4CAF50">
              <a:alpha val="80000"/>
            </a:srgbClr>
          </a:solidFill>
          <a:ln/>
        </p:spPr>
      </p:sp>
      <p:sp>
        <p:nvSpPr>
          <p:cNvPr id="96" name="Text 90"/>
          <p:cNvSpPr txBox="1"/>
          <p:nvPr/>
        </p:nvSpPr>
        <p:spPr>
          <a:xfrm>
            <a:off x="3607308" y="4748479"/>
            <a:ext cx="6958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峰值角速度:</a:t>
            </a:r>
            <a:endParaRPr lang="en-US" sz="900" dirty="0"/>
          </a:p>
        </p:txBody>
      </p:sp>
      <p:sp>
        <p:nvSpPr>
          <p:cNvPr id="97" name="Text 91"/>
          <p:cNvSpPr txBox="1"/>
          <p:nvPr/>
        </p:nvSpPr>
        <p:spPr>
          <a:xfrm>
            <a:off x="3607308" y="4938674"/>
            <a:ext cx="6958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線性加速度:</a:t>
            </a:r>
            <a:endParaRPr lang="en-US" sz="900" dirty="0"/>
          </a:p>
        </p:txBody>
      </p:sp>
      <p:sp>
        <p:nvSpPr>
          <p:cNvPr id="98" name="Text 92"/>
          <p:cNvSpPr txBox="1"/>
          <p:nvPr/>
        </p:nvSpPr>
        <p:spPr>
          <a:xfrm>
            <a:off x="3607308" y="5128870"/>
            <a:ext cx="5815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動作時長:</a:t>
            </a:r>
            <a:endParaRPr lang="en-US" sz="900" dirty="0"/>
          </a:p>
        </p:txBody>
      </p:sp>
      <p:sp>
        <p:nvSpPr>
          <p:cNvPr id="99" name="Text 93"/>
          <p:cNvSpPr txBox="1"/>
          <p:nvPr/>
        </p:nvSpPr>
        <p:spPr>
          <a:xfrm>
            <a:off x="9393631" y="4748479"/>
            <a:ext cx="5815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角度修正:</a:t>
            </a:r>
            <a:endParaRPr lang="en-US" sz="900" dirty="0"/>
          </a:p>
        </p:txBody>
      </p:sp>
      <p:sp>
        <p:nvSpPr>
          <p:cNvPr id="100" name="Text 94"/>
          <p:cNvSpPr txBox="1"/>
          <p:nvPr/>
        </p:nvSpPr>
        <p:spPr>
          <a:xfrm>
            <a:off x="9393631" y="4938674"/>
            <a:ext cx="6958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穩定性提升:</a:t>
            </a:r>
            <a:endParaRPr lang="en-US" sz="900" dirty="0"/>
          </a:p>
        </p:txBody>
      </p:sp>
      <p:sp>
        <p:nvSpPr>
          <p:cNvPr id="101" name="Text 95"/>
          <p:cNvSpPr txBox="1"/>
          <p:nvPr/>
        </p:nvSpPr>
        <p:spPr>
          <a:xfrm>
            <a:off x="9393631" y="5128870"/>
            <a:ext cx="4672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一致性:</a:t>
            </a:r>
            <a:endParaRPr lang="en-US" sz="900" dirty="0"/>
          </a:p>
        </p:txBody>
      </p:sp>
      <p:sp>
        <p:nvSpPr>
          <p:cNvPr id="102" name="Text 96"/>
          <p:cNvSpPr txBox="1"/>
          <p:nvPr/>
        </p:nvSpPr>
        <p:spPr>
          <a:xfrm>
            <a:off x="5351983" y="4748479"/>
            <a:ext cx="42885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478°/s</a:t>
            </a:r>
            <a:endParaRPr lang="en-US" sz="900" dirty="0"/>
          </a:p>
        </p:txBody>
      </p:sp>
      <p:sp>
        <p:nvSpPr>
          <p:cNvPr id="103" name="Text 97"/>
          <p:cNvSpPr txBox="1"/>
          <p:nvPr/>
        </p:nvSpPr>
        <p:spPr>
          <a:xfrm>
            <a:off x="5420563" y="4938674"/>
            <a:ext cx="3621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2.4 G</a:t>
            </a:r>
            <a:endParaRPr lang="en-US" sz="900" dirty="0"/>
          </a:p>
        </p:txBody>
      </p:sp>
      <p:sp>
        <p:nvSpPr>
          <p:cNvPr id="104" name="Text 98"/>
          <p:cNvSpPr txBox="1"/>
          <p:nvPr/>
        </p:nvSpPr>
        <p:spPr>
          <a:xfrm>
            <a:off x="5307178" y="5128870"/>
            <a:ext cx="4764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320 ms</a:t>
            </a:r>
            <a:endParaRPr lang="en-US" sz="900" dirty="0"/>
          </a:p>
        </p:txBody>
      </p:sp>
      <p:pic>
        <p:nvPicPr>
          <p:cNvPr id="10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493008" y="6176772"/>
            <a:ext cx="105156" cy="105156"/>
          </a:xfrm>
          <a:prstGeom prst="rect">
            <a:avLst/>
          </a:prstGeom>
        </p:spPr>
      </p:pic>
      <p:pic>
        <p:nvPicPr>
          <p:cNvPr id="10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168750" y="6176772"/>
            <a:ext cx="105156" cy="105156"/>
          </a:xfrm>
          <a:prstGeom prst="rect">
            <a:avLst/>
          </a:prstGeom>
        </p:spPr>
      </p:pic>
      <p:pic>
        <p:nvPicPr>
          <p:cNvPr id="107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4864608" y="6176772"/>
            <a:ext cx="105156" cy="105156"/>
          </a:xfrm>
          <a:prstGeom prst="rect">
            <a:avLst/>
          </a:prstGeom>
        </p:spPr>
      </p:pic>
      <p:sp>
        <p:nvSpPr>
          <p:cNvPr id="108" name="Text 99"/>
          <p:cNvSpPr txBox="1"/>
          <p:nvPr/>
        </p:nvSpPr>
        <p:spPr>
          <a:xfrm>
            <a:off x="11327587" y="4748479"/>
            <a:ext cx="2386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-5°</a:t>
            </a:r>
            <a:endParaRPr lang="en-US" sz="900" dirty="0"/>
          </a:p>
        </p:txBody>
      </p:sp>
      <p:sp>
        <p:nvSpPr>
          <p:cNvPr id="109" name="Shape 100"/>
          <p:cNvSpPr/>
          <p:nvPr/>
        </p:nvSpPr>
        <p:spPr>
          <a:xfrm>
            <a:off x="8374990" y="2391156"/>
            <a:ext cx="304495" cy="304495"/>
          </a:xfrm>
          <a:prstGeom prst="ellipse">
            <a:avLst/>
          </a:prstGeom>
          <a:solidFill>
            <a:srgbClr val="0D47A1"/>
          </a:solidFill>
          <a:ln/>
          <a:effectLst>
            <a:outerShdw sx="100000" sy="100000" kx="0" ky="0" algn="bl" rotWithShape="0" blurRad="50800" dist="25400" dir="5400000">
              <a:srgbClr val="000000">
                <a:alpha val="20000"/>
              </a:srgbClr>
            </a:outerShdw>
          </a:effectLst>
        </p:spPr>
      </p:sp>
      <p:sp>
        <p:nvSpPr>
          <p:cNvPr id="110" name="Shape 101"/>
          <p:cNvSpPr/>
          <p:nvPr/>
        </p:nvSpPr>
        <p:spPr>
          <a:xfrm>
            <a:off x="11268151" y="2391156"/>
            <a:ext cx="304495" cy="304495"/>
          </a:xfrm>
          <a:prstGeom prst="ellipse">
            <a:avLst/>
          </a:prstGeom>
          <a:solidFill>
            <a:srgbClr val="0D47A1"/>
          </a:solidFill>
          <a:ln/>
          <a:effectLst>
            <a:outerShdw sx="100000" sy="100000" kx="0" ky="0" algn="bl" rotWithShape="0" blurRad="50800" dist="25400" dir="5400000">
              <a:srgbClr val="000000">
                <a:alpha val="20000"/>
              </a:srgbClr>
            </a:outerShdw>
          </a:effectLst>
        </p:spPr>
      </p:sp>
      <p:sp>
        <p:nvSpPr>
          <p:cNvPr id="111" name="Text 102"/>
          <p:cNvSpPr txBox="1"/>
          <p:nvPr/>
        </p:nvSpPr>
        <p:spPr>
          <a:xfrm>
            <a:off x="8487461" y="2443277"/>
            <a:ext cx="1865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</a:t>
            </a:r>
            <a:endParaRPr lang="en-US" sz="1000" dirty="0"/>
          </a:p>
        </p:txBody>
      </p:sp>
      <p:sp>
        <p:nvSpPr>
          <p:cNvPr id="112" name="Text 103"/>
          <p:cNvSpPr txBox="1"/>
          <p:nvPr/>
        </p:nvSpPr>
        <p:spPr>
          <a:xfrm>
            <a:off x="11380622" y="2443277"/>
            <a:ext cx="1865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</a:t>
            </a:r>
            <a:endParaRPr lang="en-US" sz="1000" dirty="0"/>
          </a:p>
        </p:txBody>
      </p:sp>
      <p:sp>
        <p:nvSpPr>
          <p:cNvPr id="113" name="Text 104"/>
          <p:cNvSpPr txBox="1"/>
          <p:nvPr/>
        </p:nvSpPr>
        <p:spPr>
          <a:xfrm>
            <a:off x="6975043" y="2563063"/>
            <a:ext cx="117226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</a:t>
            </a:r>
            <a:endParaRPr lang="en-US" sz="900" dirty="0"/>
          </a:p>
        </p:txBody>
      </p:sp>
      <p:sp>
        <p:nvSpPr>
          <p:cNvPr id="114" name="Text 105"/>
          <p:cNvSpPr txBox="1"/>
          <p:nvPr/>
        </p:nvSpPr>
        <p:spPr>
          <a:xfrm>
            <a:off x="7155180" y="3473806"/>
            <a:ext cx="8814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正手攻 - 良好</a:t>
            </a:r>
            <a:endParaRPr lang="en-US" sz="1000" dirty="0"/>
          </a:p>
        </p:txBody>
      </p:sp>
      <p:sp>
        <p:nvSpPr>
          <p:cNvPr id="115" name="Text 106"/>
          <p:cNvSpPr txBox="1"/>
          <p:nvPr/>
        </p:nvSpPr>
        <p:spPr>
          <a:xfrm>
            <a:off x="7028078" y="3721608"/>
            <a:ext cx="11247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角度偏高，力量適中</a:t>
            </a:r>
            <a:endParaRPr lang="en-US" sz="900" dirty="0"/>
          </a:p>
        </p:txBody>
      </p:sp>
      <p:sp>
        <p:nvSpPr>
          <p:cNvPr id="116" name="Text 107"/>
          <p:cNvSpPr txBox="1"/>
          <p:nvPr/>
        </p:nvSpPr>
        <p:spPr>
          <a:xfrm>
            <a:off x="7475220" y="2949854"/>
            <a:ext cx="314554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</a:t>
            </a:r>
            <a:endParaRPr lang="en-US" sz="1800" dirty="0"/>
          </a:p>
        </p:txBody>
      </p:sp>
      <p:sp>
        <p:nvSpPr>
          <p:cNvPr id="117" name="Shape 108"/>
          <p:cNvSpPr/>
          <p:nvPr/>
        </p:nvSpPr>
        <p:spPr>
          <a:xfrm>
            <a:off x="7031736" y="3987698"/>
            <a:ext cx="724205" cy="57607"/>
          </a:xfrm>
          <a:prstGeom prst="roundRect">
            <a:avLst>
              <a:gd name="adj" fmla="val 1322756"/>
            </a:avLst>
          </a:prstGeom>
          <a:solidFill>
            <a:srgbClr val="1E88E5"/>
          </a:solidFill>
          <a:ln/>
        </p:spPr>
      </p:sp>
      <p:sp>
        <p:nvSpPr>
          <p:cNvPr id="118" name="Shape 109"/>
          <p:cNvSpPr/>
          <p:nvPr/>
        </p:nvSpPr>
        <p:spPr>
          <a:xfrm>
            <a:off x="6310274" y="4466844"/>
            <a:ext cx="2467051" cy="1000354"/>
          </a:xfrm>
          <a:prstGeom prst="roundRect">
            <a:avLst>
              <a:gd name="adj" fmla="val 6964"/>
            </a:avLst>
          </a:prstGeom>
          <a:solidFill>
            <a:srgbClr val="F8F9FA"/>
          </a:solidFill>
          <a:ln/>
        </p:spPr>
      </p:sp>
      <p:sp>
        <p:nvSpPr>
          <p:cNvPr id="119" name="Shape 110"/>
          <p:cNvSpPr/>
          <p:nvPr/>
        </p:nvSpPr>
        <p:spPr>
          <a:xfrm>
            <a:off x="6310274" y="4466844"/>
            <a:ext cx="38405" cy="1000354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120" name="Text 111"/>
          <p:cNvSpPr txBox="1"/>
          <p:nvPr/>
        </p:nvSpPr>
        <p:spPr>
          <a:xfrm>
            <a:off x="6443777" y="4562856"/>
            <a:ext cx="7955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教練建議</a:t>
            </a:r>
            <a:endParaRPr lang="en-US" sz="1000" dirty="0"/>
          </a:p>
        </p:txBody>
      </p:sp>
      <p:sp>
        <p:nvSpPr>
          <p:cNvPr id="121" name="Text 112"/>
          <p:cNvSpPr txBox="1"/>
          <p:nvPr/>
        </p:nvSpPr>
        <p:spPr>
          <a:xfrm>
            <a:off x="6443777" y="4809744"/>
            <a:ext cx="2331720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「揮拍角度偏高5°，手腕力量適中但可更穩定。建議下一球略微下壓，保持相同擊球點。」</a:t>
            </a:r>
            <a:endParaRPr lang="en-US" sz="900" dirty="0"/>
          </a:p>
        </p:txBody>
      </p:sp>
      <p:pic>
        <p:nvPicPr>
          <p:cNvPr id="122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750" b="-1750"/>
          <a:stretch/>
        </p:blipFill>
        <p:spPr>
          <a:xfrm>
            <a:off x="6386170" y="6176772"/>
            <a:ext cx="114300" cy="105156"/>
          </a:xfrm>
          <a:prstGeom prst="rect">
            <a:avLst/>
          </a:prstGeom>
        </p:spPr>
      </p:pic>
      <p:pic>
        <p:nvPicPr>
          <p:cNvPr id="123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045452" y="6176772"/>
            <a:ext cx="105156" cy="105156"/>
          </a:xfrm>
          <a:prstGeom prst="rect">
            <a:avLst/>
          </a:prstGeom>
        </p:spPr>
      </p:pic>
      <p:pic>
        <p:nvPicPr>
          <p:cNvPr id="124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1958" b="-1958"/>
          <a:stretch/>
        </p:blipFill>
        <p:spPr>
          <a:xfrm>
            <a:off x="7788859" y="6176772"/>
            <a:ext cx="75895" cy="105156"/>
          </a:xfrm>
          <a:prstGeom prst="rect">
            <a:avLst/>
          </a:prstGeom>
        </p:spPr>
      </p:pic>
      <p:pic>
        <p:nvPicPr>
          <p:cNvPr id="125" name="Image 10" descr="preencoded.png">    </p:cNvPr>
          <p:cNvPicPr>
            <a:picLocks noChangeAspect="1"/>
          </p:cNvPicPr>
          <p:nvPr/>
        </p:nvPicPr>
        <p:blipFill>
          <a:blip r:embed="rId11"/>
          <a:srcRect l="-16667" r="-16667" t="0" b="0"/>
          <a:stretch/>
        </p:blipFill>
        <p:spPr>
          <a:xfrm>
            <a:off x="10702138" y="3072384"/>
            <a:ext cx="381305" cy="381305"/>
          </a:xfrm>
          <a:prstGeom prst="rect">
            <a:avLst/>
          </a:prstGeom>
        </p:spPr>
      </p:pic>
      <p:sp>
        <p:nvSpPr>
          <p:cNvPr id="126" name="Text 113"/>
          <p:cNvSpPr txBox="1"/>
          <p:nvPr/>
        </p:nvSpPr>
        <p:spPr>
          <a:xfrm>
            <a:off x="11174882" y="4938674"/>
            <a:ext cx="39136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+32%</a:t>
            </a:r>
            <a:endParaRPr lang="en-US" sz="900" dirty="0"/>
          </a:p>
        </p:txBody>
      </p:sp>
      <p:sp>
        <p:nvSpPr>
          <p:cNvPr id="127" name="Text 114"/>
          <p:cNvSpPr txBox="1"/>
          <p:nvPr/>
        </p:nvSpPr>
        <p:spPr>
          <a:xfrm>
            <a:off x="11363249" y="5128870"/>
            <a:ext cx="2103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</a:t>
            </a:r>
            <a:endParaRPr lang="en-US" sz="900" dirty="0"/>
          </a:p>
        </p:txBody>
      </p:sp>
      <p:pic>
        <p:nvPicPr>
          <p:cNvPr id="128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9279331" y="6176772"/>
            <a:ext cx="105156" cy="105156"/>
          </a:xfrm>
          <a:prstGeom prst="rect">
            <a:avLst/>
          </a:prstGeom>
        </p:spPr>
      </p:pic>
      <p:pic>
        <p:nvPicPr>
          <p:cNvPr id="129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0022738" y="6176772"/>
            <a:ext cx="105156" cy="105156"/>
          </a:xfrm>
          <a:prstGeom prst="rect">
            <a:avLst/>
          </a:prstGeom>
        </p:spPr>
      </p:pic>
      <p:pic>
        <p:nvPicPr>
          <p:cNvPr id="130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10765231" y="6176772"/>
            <a:ext cx="105156" cy="105156"/>
          </a:xfrm>
          <a:prstGeom prst="rect">
            <a:avLst/>
          </a:prstGeom>
        </p:spPr>
      </p:pic>
      <p:sp>
        <p:nvSpPr>
          <p:cNvPr id="131" name="Text 115"/>
          <p:cNvSpPr txBox="1"/>
          <p:nvPr/>
        </p:nvSpPr>
        <p:spPr>
          <a:xfrm>
            <a:off x="8987638" y="6644945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38/40</a:t>
            </a:r>
            <a:endParaRPr lang="en-US" sz="1000" dirty="0"/>
          </a:p>
        </p:txBody>
      </p:sp>
      <p:pic>
        <p:nvPicPr>
          <p:cNvPr id="132" name="Image 14" descr="preencoded.png">    </p:cNvPr>
          <p:cNvPicPr>
            <a:picLocks noChangeAspect="1"/>
          </p:cNvPicPr>
          <p:nvPr/>
        </p:nvPicPr>
        <p:blipFill>
          <a:blip r:embed="rId15"/>
          <a:srcRect l="-1923" r="-1923" t="0" b="0"/>
          <a:stretch/>
        </p:blipFill>
        <p:spPr>
          <a:xfrm>
            <a:off x="3102559" y="3964838"/>
            <a:ext cx="123444" cy="190195"/>
          </a:xfrm>
          <a:prstGeom prst="rect">
            <a:avLst/>
          </a:prstGeom>
        </p:spPr>
      </p:pic>
      <p:pic>
        <p:nvPicPr>
          <p:cNvPr id="133" name="Image 15" descr="preencoded.png">    </p:cNvPr>
          <p:cNvPicPr>
            <a:picLocks noChangeAspect="1"/>
          </p:cNvPicPr>
          <p:nvPr/>
        </p:nvPicPr>
        <p:blipFill>
          <a:blip r:embed="rId16"/>
          <a:srcRect l="-1923" r="-1923" t="0" b="0"/>
          <a:stretch/>
        </p:blipFill>
        <p:spPr>
          <a:xfrm>
            <a:off x="5995721" y="3964838"/>
            <a:ext cx="123444" cy="190195"/>
          </a:xfrm>
          <a:prstGeom prst="rect">
            <a:avLst/>
          </a:prstGeom>
        </p:spPr>
      </p:pic>
      <p:pic>
        <p:nvPicPr>
          <p:cNvPr id="134" name="Image 16" descr="preencoded.png">    </p:cNvPr>
          <p:cNvPicPr>
            <a:picLocks noChangeAspect="1"/>
          </p:cNvPicPr>
          <p:nvPr/>
        </p:nvPicPr>
        <p:blipFill>
          <a:blip r:embed="rId17"/>
          <a:srcRect l="-1923" r="-1923" t="0" b="0"/>
          <a:stretch/>
        </p:blipFill>
        <p:spPr>
          <a:xfrm>
            <a:off x="8888882" y="3964838"/>
            <a:ext cx="123444" cy="1901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1110082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致謝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419149"/>
            <a:ext cx="4758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這個項目的完成離不開眾多人的幫助與支持。在此特別感謝：</a:t>
            </a:r>
            <a:endParaRPr lang="en-US" sz="1300" dirty="0"/>
          </a:p>
        </p:txBody>
      </p:sp>
      <p:sp>
        <p:nvSpPr>
          <p:cNvPr id="5" name="Text 3"/>
          <p:cNvSpPr txBox="1"/>
          <p:nvPr/>
        </p:nvSpPr>
        <p:spPr>
          <a:xfrm>
            <a:off x="381305" y="1883664"/>
            <a:ext cx="5625389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VTC青年學院 提供的學習環境、設備支持與技術指導，讓我能夠將創意付諸實踐。</a:t>
            </a:r>
            <a:endParaRPr lang="en-US" sz="1300" dirty="0"/>
          </a:p>
        </p:txBody>
      </p:sp>
      <p:sp>
        <p:nvSpPr>
          <p:cNvPr id="6" name="Text 4"/>
          <p:cNvSpPr txBox="1"/>
          <p:nvPr/>
        </p:nvSpPr>
        <p:spPr>
          <a:xfrm>
            <a:off x="381305" y="2623414"/>
            <a:ext cx="5319979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指導教練 的耐心與專業建議，幫助我更深入理解乒乓球技術與訓練需求。</a:t>
            </a:r>
            <a:endParaRPr lang="en-US" sz="1300" dirty="0"/>
          </a:p>
        </p:txBody>
      </p:sp>
      <p:sp>
        <p:nvSpPr>
          <p:cNvPr id="7" name="Text 5"/>
          <p:cNvSpPr txBox="1"/>
          <p:nvPr/>
        </p:nvSpPr>
        <p:spPr>
          <a:xfrm>
            <a:off x="381305" y="3362249"/>
            <a:ext cx="41202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團隊夥伴 在概念驗證與測試階段的寶貴意見與協助。</a:t>
            </a:r>
            <a:endParaRPr lang="en-US" sz="1300" dirty="0"/>
          </a:p>
        </p:txBody>
      </p:sp>
      <p:sp>
        <p:nvSpPr>
          <p:cNvPr id="8" name="Text 6"/>
          <p:cNvSpPr txBox="1"/>
          <p:nvPr/>
        </p:nvSpPr>
        <p:spPr>
          <a:xfrm>
            <a:off x="381305" y="3826764"/>
            <a:ext cx="3834079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Samsung競賽平台 提供的展示機會與資源支持。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381305" y="4377233"/>
            <a:ext cx="5524805" cy="1143000"/>
          </a:xfrm>
          <a:prstGeom prst="roundRect">
            <a:avLst>
              <a:gd name="adj" fmla="val 6667"/>
            </a:avLst>
          </a:prstGeom>
          <a:solidFill>
            <a:srgbClr val="E53935">
              <a:alpha val="8000"/>
            </a:srgbClr>
          </a:solidFill>
          <a:ln/>
        </p:spPr>
      </p:sp>
      <p:sp>
        <p:nvSpPr>
          <p:cNvPr id="10" name="Text 8"/>
          <p:cNvSpPr txBox="1"/>
          <p:nvPr/>
        </p:nvSpPr>
        <p:spPr>
          <a:xfrm>
            <a:off x="3632911" y="5052060"/>
            <a:ext cx="21534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200" i="1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設計理念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6562649" y="683057"/>
            <a:ext cx="2391156" cy="2171700"/>
          </a:xfrm>
          <a:prstGeom prst="roundRect">
            <a:avLst>
              <a:gd name="adj" fmla="val 18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90500" dist="38100" dir="5400000">
              <a:srgbClr val="000000">
                <a:alpha val="8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6562649" y="3044952"/>
            <a:ext cx="2391156" cy="2171700"/>
          </a:xfrm>
          <a:prstGeom prst="roundRect">
            <a:avLst>
              <a:gd name="adj" fmla="val 18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90500" dist="38100" dir="5400000">
              <a:srgbClr val="000000">
                <a:alpha val="8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7186270" y="873252"/>
            <a:ext cx="1143000" cy="1143000"/>
          </a:xfrm>
          <a:prstGeom prst="roundRect">
            <a:avLst>
              <a:gd name="adj" fmla="val 6667"/>
            </a:avLst>
          </a:prstGeom>
          <a:solidFill>
            <a:srgbClr val="F1F5F9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472477" y="1216152"/>
            <a:ext cx="571500" cy="45720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9144000" y="683057"/>
            <a:ext cx="2391156" cy="2171700"/>
          </a:xfrm>
          <a:prstGeom prst="roundRect">
            <a:avLst>
              <a:gd name="adj" fmla="val 18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90500" dist="38100" dir="5400000">
              <a:srgbClr val="000000">
                <a:alpha val="8000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9144000" y="3044952"/>
            <a:ext cx="2391156" cy="2171700"/>
          </a:xfrm>
          <a:prstGeom prst="roundRect">
            <a:avLst>
              <a:gd name="adj" fmla="val 18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90500" dist="38100" dir="5400000">
              <a:srgbClr val="000000">
                <a:alpha val="8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9767621" y="873252"/>
            <a:ext cx="1143000" cy="1143000"/>
          </a:xfrm>
          <a:prstGeom prst="roundRect">
            <a:avLst>
              <a:gd name="adj" fmla="val 6667"/>
            </a:avLst>
          </a:prstGeom>
          <a:solidFill>
            <a:srgbClr val="F1F5F9"/>
          </a:solidFill>
          <a:ln/>
        </p:spPr>
      </p:sp>
      <p:sp>
        <p:nvSpPr>
          <p:cNvPr id="18" name="Shape 15"/>
          <p:cNvSpPr/>
          <p:nvPr/>
        </p:nvSpPr>
        <p:spPr>
          <a:xfrm>
            <a:off x="7186270" y="3235147"/>
            <a:ext cx="1143000" cy="1143000"/>
          </a:xfrm>
          <a:prstGeom prst="roundRect">
            <a:avLst>
              <a:gd name="adj" fmla="val 6667"/>
            </a:avLst>
          </a:prstGeom>
          <a:solidFill>
            <a:srgbClr val="F1F5F9"/>
          </a:solidFill>
          <a:ln/>
        </p:spPr>
      </p:sp>
      <p:sp>
        <p:nvSpPr>
          <p:cNvPr id="19" name="Shape 16"/>
          <p:cNvSpPr/>
          <p:nvPr/>
        </p:nvSpPr>
        <p:spPr>
          <a:xfrm>
            <a:off x="9767621" y="3235147"/>
            <a:ext cx="1143000" cy="1143000"/>
          </a:xfrm>
          <a:prstGeom prst="roundRect">
            <a:avLst>
              <a:gd name="adj" fmla="val 6667"/>
            </a:avLst>
          </a:prstGeom>
          <a:solidFill>
            <a:srgbClr val="F1F5F9"/>
          </a:solidFill>
          <a:ln/>
        </p:spPr>
      </p:sp>
      <p:sp>
        <p:nvSpPr>
          <p:cNvPr id="20" name="Text 17"/>
          <p:cNvSpPr txBox="1"/>
          <p:nvPr/>
        </p:nvSpPr>
        <p:spPr>
          <a:xfrm>
            <a:off x="7255764" y="2158898"/>
            <a:ext cx="11384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VTC青年學院</a:t>
            </a:r>
            <a:endParaRPr lang="en-US" sz="1300" dirty="0"/>
          </a:p>
        </p:txBody>
      </p:sp>
      <p:sp>
        <p:nvSpPr>
          <p:cNvPr id="21" name="Text 18"/>
          <p:cNvSpPr txBox="1"/>
          <p:nvPr/>
        </p:nvSpPr>
        <p:spPr>
          <a:xfrm>
            <a:off x="9949586" y="4521708"/>
            <a:ext cx="9098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Samsung</a:t>
            </a:r>
            <a:endParaRPr lang="en-US" sz="1300" dirty="0"/>
          </a:p>
        </p:txBody>
      </p:sp>
      <p:sp>
        <p:nvSpPr>
          <p:cNvPr id="22" name="Text 19"/>
          <p:cNvSpPr txBox="1"/>
          <p:nvPr/>
        </p:nvSpPr>
        <p:spPr>
          <a:xfrm>
            <a:off x="7091172" y="2464308"/>
            <a:ext cx="14337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人工智能與機械人課程</a:t>
            </a:r>
            <a:endParaRPr lang="en-US" sz="1000" dirty="0"/>
          </a:p>
        </p:txBody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110521" y="1216152"/>
            <a:ext cx="457200" cy="457200"/>
          </a:xfrm>
          <a:prstGeom prst="rect">
            <a:avLst/>
          </a:prstGeom>
        </p:spPr>
      </p:pic>
      <p:sp>
        <p:nvSpPr>
          <p:cNvPr id="24" name="Text 20"/>
          <p:cNvSpPr txBox="1"/>
          <p:nvPr/>
        </p:nvSpPr>
        <p:spPr>
          <a:xfrm>
            <a:off x="9911182" y="2158898"/>
            <a:ext cx="9866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乒乓球校隊</a:t>
            </a:r>
            <a:endParaRPr lang="en-US" sz="1300" dirty="0"/>
          </a:p>
        </p:txBody>
      </p:sp>
      <p:sp>
        <p:nvSpPr>
          <p:cNvPr id="25" name="Text 21"/>
          <p:cNvSpPr txBox="1"/>
          <p:nvPr/>
        </p:nvSpPr>
        <p:spPr>
          <a:xfrm>
            <a:off x="9872777" y="2464308"/>
            <a:ext cx="10341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教練與隊員支持</a:t>
            </a:r>
            <a:endParaRPr lang="en-US" sz="1000" dirty="0"/>
          </a:p>
        </p:txBody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472477" y="3578047"/>
            <a:ext cx="571500" cy="457200"/>
          </a:xfrm>
          <a:prstGeom prst="rect">
            <a:avLst/>
          </a:prstGeom>
        </p:spPr>
      </p:pic>
      <p:sp>
        <p:nvSpPr>
          <p:cNvPr id="27" name="Text 22"/>
          <p:cNvSpPr txBox="1"/>
          <p:nvPr/>
        </p:nvSpPr>
        <p:spPr>
          <a:xfrm>
            <a:off x="7414870" y="4521708"/>
            <a:ext cx="8147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團隊夥伴</a:t>
            </a:r>
            <a:endParaRPr lang="en-US" sz="1300" dirty="0"/>
          </a:p>
        </p:txBody>
      </p:sp>
      <p:sp>
        <p:nvSpPr>
          <p:cNvPr id="28" name="Text 23"/>
          <p:cNvSpPr txBox="1"/>
          <p:nvPr/>
        </p:nvSpPr>
        <p:spPr>
          <a:xfrm>
            <a:off x="7157923" y="4826203"/>
            <a:ext cx="13002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概念驗證與測試協助</a:t>
            </a:r>
            <a:endParaRPr lang="en-US" sz="1000" dirty="0"/>
          </a:p>
        </p:txBody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0168128" y="3578047"/>
            <a:ext cx="342900" cy="457200"/>
          </a:xfrm>
          <a:prstGeom prst="rect">
            <a:avLst/>
          </a:prstGeom>
        </p:spPr>
      </p:pic>
      <p:sp>
        <p:nvSpPr>
          <p:cNvPr id="30" name="Text 24"/>
          <p:cNvSpPr txBox="1"/>
          <p:nvPr/>
        </p:nvSpPr>
        <p:spPr>
          <a:xfrm>
            <a:off x="9739274" y="4826203"/>
            <a:ext cx="13002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技術與創新競賽平台</a:t>
            </a:r>
            <a:endParaRPr lang="en-US" sz="1000" dirty="0"/>
          </a:p>
        </p:txBody>
      </p:sp>
      <p:sp>
        <p:nvSpPr>
          <p:cNvPr id="31" name="Text 25"/>
          <p:cNvSpPr txBox="1"/>
          <p:nvPr/>
        </p:nvSpPr>
        <p:spPr>
          <a:xfrm>
            <a:off x="8987638" y="6467551"/>
            <a:ext cx="29297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39/40</a:t>
            </a:r>
            <a:endParaRPr lang="en-US" sz="1000" dirty="0"/>
          </a:p>
        </p:txBody>
      </p:sp>
      <p:sp>
        <p:nvSpPr>
          <p:cNvPr id="32" name="Text 26"/>
          <p:cNvSpPr txBox="1"/>
          <p:nvPr/>
        </p:nvSpPr>
        <p:spPr>
          <a:xfrm>
            <a:off x="714146" y="4605833"/>
            <a:ext cx="3939235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與其用科技取代人，不如放大人的潛能。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905549" y="480060"/>
            <a:ext cx="4286707" cy="428670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381305" y="390449"/>
            <a:ext cx="4929530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靈感時刻: 讓球拍『說話』</a:t>
            </a:r>
            <a:endParaRPr lang="en-US" sz="3100" dirty="0"/>
          </a:p>
        </p:txBody>
      </p:sp>
      <p:sp>
        <p:nvSpPr>
          <p:cNvPr id="5" name="Text 2"/>
          <p:cNvSpPr txBox="1"/>
          <p:nvPr/>
        </p:nvSpPr>
        <p:spPr>
          <a:xfrm>
            <a:off x="381305" y="1419149"/>
            <a:ext cx="5615330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每次揮拍後，我總是在思考：為什麼打了十年球，進步還是那麼慢？最大的瓶頸其實不在於動作有多複雜，而在於即時反饋的缺失。</a:t>
            </a:r>
            <a:endParaRPr lang="en-US" sz="1300" dirty="0"/>
          </a:p>
        </p:txBody>
      </p:sp>
      <p:sp>
        <p:nvSpPr>
          <p:cNvPr id="6" name="Text 3"/>
          <p:cNvSpPr txBox="1"/>
          <p:nvPr/>
        </p:nvSpPr>
        <p:spPr>
          <a:xfrm>
            <a:off x="381305" y="3163824"/>
            <a:ext cx="5615330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即使拿著手機一幀一幀地看，仍然難以精確定位問題所在。而當教練提出建議時，常常已經過了最佳學習時機——肌肉記憶已經固化了錯誤動作。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381305" y="2196389"/>
            <a:ext cx="28346" cy="724205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8" name="Text 5"/>
          <p:cNvSpPr txBox="1"/>
          <p:nvPr/>
        </p:nvSpPr>
        <p:spPr>
          <a:xfrm>
            <a:off x="552298" y="2187245"/>
            <a:ext cx="5444338" cy="734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i="1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「想象一下——我擊出一個不穩定的正手攻，球網邊擦過，教練看著無奈搖頭，說了句『再來一次』。但我根本不知道剛才哪個環節出了問題。」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381305" y="3893515"/>
            <a:ext cx="5524805" cy="972007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81305" y="3893515"/>
            <a:ext cx="38405" cy="9720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1" name="Text 8"/>
          <p:cNvSpPr txBox="1"/>
          <p:nvPr/>
        </p:nvSpPr>
        <p:spPr>
          <a:xfrm>
            <a:off x="562356" y="4037076"/>
            <a:ext cx="530626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關鍵洞察：真正缺少的，是動作與結果之間的即時因果關聯。那一刻，我意識到：為什麼不能讓球拍「說話」呢？讓它直接測量每一次揮拍的力度、角度、速度，然後立即告訴我——這一球是否達到了標準？</a:t>
            </a:r>
            <a:endParaRPr lang="en-US" sz="1200" dirty="0"/>
          </a:p>
        </p:txBody>
      </p:sp>
      <p:sp>
        <p:nvSpPr>
          <p:cNvPr id="12" name="Text 9"/>
          <p:cNvSpPr txBox="1"/>
          <p:nvPr/>
        </p:nvSpPr>
        <p:spPr>
          <a:xfrm>
            <a:off x="8380476" y="2351837"/>
            <a:ext cx="150053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</a:t>
            </a:r>
            <a:endParaRPr lang="en-US" sz="1600" dirty="0"/>
          </a:p>
        </p:txBody>
      </p:sp>
      <p:sp>
        <p:nvSpPr>
          <p:cNvPr id="13" name="Text 10"/>
          <p:cNvSpPr txBox="1"/>
          <p:nvPr/>
        </p:nvSpPr>
        <p:spPr>
          <a:xfrm>
            <a:off x="8743493" y="2666390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因果環路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8477402" y="480060"/>
            <a:ext cx="1143000" cy="1143000"/>
          </a:xfrm>
          <a:prstGeom prst="ellipse">
            <a:avLst/>
          </a:prstGeom>
          <a:solidFill>
            <a:srgbClr val="E6F0FF"/>
          </a:solidFill>
          <a:ln w="25400">
            <a:solidFill>
              <a:srgbClr val="0D47A1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-80" r="-80" t="0" b="0"/>
          <a:stretch/>
        </p:blipFill>
        <p:spPr>
          <a:xfrm>
            <a:off x="8906256" y="674827"/>
            <a:ext cx="286207" cy="228600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10049256" y="1765706"/>
            <a:ext cx="1143000" cy="1143000"/>
          </a:xfrm>
          <a:prstGeom prst="ellipse">
            <a:avLst/>
          </a:prstGeom>
          <a:solidFill>
            <a:srgbClr val="F9E6E6"/>
          </a:solidFill>
          <a:ln w="25400">
            <a:solidFill>
              <a:srgbClr val="E53935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7" name="Shape 13"/>
          <p:cNvSpPr/>
          <p:nvPr/>
        </p:nvSpPr>
        <p:spPr>
          <a:xfrm>
            <a:off x="10049256" y="2337206"/>
            <a:ext cx="1143000" cy="1143000"/>
          </a:xfrm>
          <a:prstGeom prst="ellipse">
            <a:avLst/>
          </a:prstGeom>
          <a:solidFill>
            <a:srgbClr val="E6F0FF"/>
          </a:solidFill>
          <a:ln w="25400">
            <a:solidFill>
              <a:srgbClr val="0D47A1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8" name="Shape 14"/>
          <p:cNvSpPr/>
          <p:nvPr/>
        </p:nvSpPr>
        <p:spPr>
          <a:xfrm>
            <a:off x="8477402" y="3622853"/>
            <a:ext cx="1143000" cy="1143000"/>
          </a:xfrm>
          <a:prstGeom prst="ellipse">
            <a:avLst/>
          </a:prstGeom>
          <a:solidFill>
            <a:srgbClr val="F9E6E6"/>
          </a:solidFill>
          <a:ln w="25400">
            <a:solidFill>
              <a:srgbClr val="E53935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9" name="Text 15"/>
          <p:cNvSpPr txBox="1"/>
          <p:nvPr/>
        </p:nvSpPr>
        <p:spPr>
          <a:xfrm>
            <a:off x="8743493" y="951890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揮拍動作</a:t>
            </a:r>
            <a:endParaRPr lang="en-US" sz="1200" dirty="0"/>
          </a:p>
        </p:txBody>
      </p:sp>
      <p:sp>
        <p:nvSpPr>
          <p:cNvPr id="20" name="Text 16"/>
          <p:cNvSpPr txBox="1"/>
          <p:nvPr/>
        </p:nvSpPr>
        <p:spPr>
          <a:xfrm>
            <a:off x="8515807" y="1228039"/>
            <a:ext cx="11676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球員執行技術動作</a:t>
            </a:r>
            <a:endParaRPr lang="en-US" sz="1000" dirty="0"/>
          </a:p>
        </p:txBody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0506456" y="1860804"/>
            <a:ext cx="228600" cy="228600"/>
          </a:xfrm>
          <a:prstGeom prst="rect">
            <a:avLst/>
          </a:prstGeom>
        </p:spPr>
      </p:pic>
      <p:sp>
        <p:nvSpPr>
          <p:cNvPr id="22" name="Text 17"/>
          <p:cNvSpPr txBox="1"/>
          <p:nvPr/>
        </p:nvSpPr>
        <p:spPr>
          <a:xfrm>
            <a:off x="10315346" y="2136953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數據收集</a:t>
            </a:r>
            <a:endParaRPr lang="en-US" sz="1200" dirty="0"/>
          </a:p>
        </p:txBody>
      </p:sp>
      <p:sp>
        <p:nvSpPr>
          <p:cNvPr id="23" name="Text 18"/>
          <p:cNvSpPr txBox="1"/>
          <p:nvPr/>
        </p:nvSpPr>
        <p:spPr>
          <a:xfrm>
            <a:off x="10315346" y="2809037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即時反饋</a:t>
            </a:r>
            <a:endParaRPr lang="en-US" sz="1200" dirty="0"/>
          </a:p>
        </p:txBody>
      </p:sp>
      <p:sp>
        <p:nvSpPr>
          <p:cNvPr id="24" name="Text 19"/>
          <p:cNvSpPr txBox="1"/>
          <p:nvPr/>
        </p:nvSpPr>
        <p:spPr>
          <a:xfrm>
            <a:off x="10098634" y="2413102"/>
            <a:ext cx="114848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IMU感測器捕捉參數</a:t>
            </a:r>
            <a:endParaRPr lang="en-US" sz="1000" dirty="0"/>
          </a:p>
        </p:txBody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0506456" y="2532888"/>
            <a:ext cx="228600" cy="228600"/>
          </a:xfrm>
          <a:prstGeom prst="rect">
            <a:avLst/>
          </a:prstGeom>
        </p:spPr>
      </p:pic>
      <p:sp>
        <p:nvSpPr>
          <p:cNvPr id="26" name="Text 20"/>
          <p:cNvSpPr txBox="1"/>
          <p:nvPr/>
        </p:nvSpPr>
        <p:spPr>
          <a:xfrm>
            <a:off x="8743493" y="4094683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E5393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動作修正</a:t>
            </a:r>
            <a:endParaRPr lang="en-US" sz="1200" dirty="0"/>
          </a:p>
        </p:txBody>
      </p:sp>
      <p:sp>
        <p:nvSpPr>
          <p:cNvPr id="27" name="Text 21"/>
          <p:cNvSpPr txBox="1"/>
          <p:nvPr/>
        </p:nvSpPr>
        <p:spPr>
          <a:xfrm>
            <a:off x="10163556" y="3085186"/>
            <a:ext cx="10149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App分析與評分</a:t>
            </a:r>
            <a:endParaRPr lang="en-US" sz="1000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934602" y="3818534"/>
            <a:ext cx="228600" cy="228600"/>
          </a:xfrm>
          <a:prstGeom prst="rect">
            <a:avLst/>
          </a:prstGeom>
        </p:spPr>
      </p:pic>
      <p:sp>
        <p:nvSpPr>
          <p:cNvPr id="29" name="Shape 22"/>
          <p:cNvSpPr/>
          <p:nvPr/>
        </p:nvSpPr>
        <p:spPr>
          <a:xfrm>
            <a:off x="6905549" y="2337206"/>
            <a:ext cx="1143000" cy="1143000"/>
          </a:xfrm>
          <a:prstGeom prst="ellipse">
            <a:avLst/>
          </a:prstGeom>
          <a:solidFill>
            <a:srgbClr val="E6F0FF"/>
          </a:solidFill>
          <a:ln w="25400">
            <a:solidFill>
              <a:srgbClr val="0D47A1"/>
            </a:solidFill>
            <a:prstDash val="solid"/>
          </a:ln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0" name="Text 23"/>
          <p:cNvSpPr txBox="1"/>
          <p:nvPr/>
        </p:nvSpPr>
        <p:spPr>
          <a:xfrm>
            <a:off x="8515807" y="4370832"/>
            <a:ext cx="11676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球員立即調整技術</a:t>
            </a:r>
            <a:endParaRPr lang="en-US" sz="1000" dirty="0"/>
          </a:p>
        </p:txBody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362749" y="2532888"/>
            <a:ext cx="228600" cy="228600"/>
          </a:xfrm>
          <a:prstGeom prst="rect">
            <a:avLst/>
          </a:prstGeom>
        </p:spPr>
      </p:pic>
      <p:sp>
        <p:nvSpPr>
          <p:cNvPr id="32" name="Text 24"/>
          <p:cNvSpPr txBox="1"/>
          <p:nvPr/>
        </p:nvSpPr>
        <p:spPr>
          <a:xfrm>
            <a:off x="7019849" y="2809037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穩定肌肉記憶</a:t>
            </a:r>
            <a:endParaRPr lang="en-US" sz="1200" dirty="0"/>
          </a:p>
        </p:txBody>
      </p:sp>
      <p:sp>
        <p:nvSpPr>
          <p:cNvPr id="33" name="Text 25"/>
          <p:cNvSpPr txBox="1"/>
          <p:nvPr/>
        </p:nvSpPr>
        <p:spPr>
          <a:xfrm>
            <a:off x="6943954" y="3085186"/>
            <a:ext cx="11676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形成正確動作習慣</a:t>
            </a:r>
            <a:endParaRPr lang="en-US" sz="1000" dirty="0"/>
          </a:p>
        </p:txBody>
      </p:sp>
      <p:sp>
        <p:nvSpPr>
          <p:cNvPr id="34" name="Text 26"/>
          <p:cNvSpPr txBox="1"/>
          <p:nvPr/>
        </p:nvSpPr>
        <p:spPr>
          <a:xfrm>
            <a:off x="9061704" y="6467551"/>
            <a:ext cx="28529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4/40</a:t>
            </a:r>
            <a:endParaRPr lang="en-US" sz="1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2100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1107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聯絡資訊與簽名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24295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讓我們持續交流，共創未來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5524805" cy="4943246"/>
          </a:xfrm>
          <a:prstGeom prst="roundRect">
            <a:avLst>
              <a:gd name="adj" fmla="val 35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19049" y="1886407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61695" y="2029054"/>
            <a:ext cx="190195" cy="190195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1238098" y="1981505"/>
            <a:ext cx="9052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作者資訊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9049" y="2609698"/>
            <a:ext cx="342900" cy="342900"/>
          </a:xfrm>
          <a:prstGeom prst="ellipse">
            <a:avLst/>
          </a:prstGeom>
          <a:solidFill>
            <a:srgbClr val="0D47A1">
              <a:alpha val="5000"/>
            </a:srgbClr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43" b="-43"/>
          <a:stretch/>
        </p:blipFill>
        <p:spPr>
          <a:xfrm>
            <a:off x="724205" y="2704795"/>
            <a:ext cx="133502" cy="15270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619049" y="3209544"/>
            <a:ext cx="342900" cy="342900"/>
          </a:xfrm>
          <a:prstGeom prst="ellipse">
            <a:avLst/>
          </a:prstGeom>
          <a:solidFill>
            <a:srgbClr val="0D47A1">
              <a:alpha val="5000"/>
            </a:srgbClr>
          </a:solidFill>
          <a:ln/>
        </p:spPr>
      </p:sp>
      <p:sp>
        <p:nvSpPr>
          <p:cNvPr id="12" name="Text 8"/>
          <p:cNvSpPr txBox="1"/>
          <p:nvPr/>
        </p:nvSpPr>
        <p:spPr>
          <a:xfrm>
            <a:off x="1104595" y="2553005"/>
            <a:ext cx="367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姓名</a:t>
            </a:r>
            <a:endParaRPr lang="en-US" sz="1000" dirty="0"/>
          </a:p>
        </p:txBody>
      </p:sp>
      <p:sp>
        <p:nvSpPr>
          <p:cNvPr id="13" name="Text 9"/>
          <p:cNvSpPr txBox="1"/>
          <p:nvPr/>
        </p:nvSpPr>
        <p:spPr>
          <a:xfrm>
            <a:off x="1104595" y="4352544"/>
            <a:ext cx="5477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</a:t>
            </a:r>
            <a:endParaRPr lang="en-US" sz="1000" dirty="0"/>
          </a:p>
        </p:txBody>
      </p:sp>
      <p:sp>
        <p:nvSpPr>
          <p:cNvPr id="14" name="Text 10"/>
          <p:cNvSpPr txBox="1"/>
          <p:nvPr/>
        </p:nvSpPr>
        <p:spPr>
          <a:xfrm>
            <a:off x="1104595" y="2781605"/>
            <a:ext cx="5815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黃小明</a:t>
            </a:r>
            <a:endParaRPr lang="en-US" sz="12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180" b="-180"/>
          <a:stretch/>
        </p:blipFill>
        <p:spPr>
          <a:xfrm>
            <a:off x="694944" y="3305556"/>
            <a:ext cx="190195" cy="15270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619049" y="3810305"/>
            <a:ext cx="342900" cy="342900"/>
          </a:xfrm>
          <a:prstGeom prst="ellipse">
            <a:avLst/>
          </a:prstGeom>
          <a:solidFill>
            <a:srgbClr val="0D47A1">
              <a:alpha val="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619049" y="4410151"/>
            <a:ext cx="342900" cy="342900"/>
          </a:xfrm>
          <a:prstGeom prst="ellipse">
            <a:avLst/>
          </a:prstGeom>
          <a:solidFill>
            <a:srgbClr val="0D47A1">
              <a:alpha val="5000"/>
            </a:srgbClr>
          </a:solidFill>
          <a:ln/>
        </p:spPr>
      </p:sp>
      <p:sp>
        <p:nvSpPr>
          <p:cNvPr id="18" name="Text 13"/>
          <p:cNvSpPr txBox="1"/>
          <p:nvPr/>
        </p:nvSpPr>
        <p:spPr>
          <a:xfrm>
            <a:off x="1104595" y="3152851"/>
            <a:ext cx="367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學校</a:t>
            </a:r>
            <a:endParaRPr lang="en-US" sz="1000" dirty="0"/>
          </a:p>
        </p:txBody>
      </p:sp>
      <p:sp>
        <p:nvSpPr>
          <p:cNvPr id="19" name="Text 14"/>
          <p:cNvSpPr txBox="1"/>
          <p:nvPr/>
        </p:nvSpPr>
        <p:spPr>
          <a:xfrm>
            <a:off x="1104595" y="3381451"/>
            <a:ext cx="10104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VTC青年學院</a:t>
            </a:r>
            <a:endParaRPr lang="en-US" sz="12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14146" y="3905402"/>
            <a:ext cx="152705" cy="152705"/>
          </a:xfrm>
          <a:prstGeom prst="rect">
            <a:avLst/>
          </a:prstGeom>
        </p:spPr>
      </p:pic>
      <p:sp>
        <p:nvSpPr>
          <p:cNvPr id="21" name="Text 15"/>
          <p:cNvSpPr txBox="1"/>
          <p:nvPr/>
        </p:nvSpPr>
        <p:spPr>
          <a:xfrm>
            <a:off x="1104595" y="3752698"/>
            <a:ext cx="4526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Email</a:t>
            </a:r>
            <a:endParaRPr lang="en-US" sz="1000" dirty="0"/>
          </a:p>
        </p:txBody>
      </p:sp>
      <p:sp>
        <p:nvSpPr>
          <p:cNvPr id="22" name="Text 16"/>
          <p:cNvSpPr txBox="1"/>
          <p:nvPr/>
        </p:nvSpPr>
        <p:spPr>
          <a:xfrm>
            <a:off x="1104595" y="3981298"/>
            <a:ext cx="24195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xiaoming.huang@example.com</a:t>
            </a:r>
            <a:endParaRPr lang="en-US" sz="120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rcRect l="-1613" r="-1613" t="0" b="0"/>
          <a:stretch/>
        </p:blipFill>
        <p:spPr>
          <a:xfrm>
            <a:off x="714146" y="4505249"/>
            <a:ext cx="152705" cy="152705"/>
          </a:xfrm>
          <a:prstGeom prst="rect">
            <a:avLst/>
          </a:prstGeom>
        </p:spPr>
      </p:pic>
      <p:sp>
        <p:nvSpPr>
          <p:cNvPr id="24" name="Text 17"/>
          <p:cNvSpPr txBox="1"/>
          <p:nvPr/>
        </p:nvSpPr>
        <p:spPr>
          <a:xfrm>
            <a:off x="1104595" y="4581144"/>
            <a:ext cx="2362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github.com/smartracket-coach</a:t>
            </a:r>
            <a:endParaRPr lang="en-US" sz="1200" dirty="0"/>
          </a:p>
        </p:txBody>
      </p:sp>
      <p:sp>
        <p:nvSpPr>
          <p:cNvPr id="25" name="Shape 18"/>
          <p:cNvSpPr/>
          <p:nvPr/>
        </p:nvSpPr>
        <p:spPr>
          <a:xfrm>
            <a:off x="619049" y="5000854"/>
            <a:ext cx="381305" cy="381305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1448" b="-1448"/>
          <a:stretch/>
        </p:blipFill>
        <p:spPr>
          <a:xfrm>
            <a:off x="728777" y="5105095"/>
            <a:ext cx="161849" cy="171907"/>
          </a:xfrm>
          <a:prstGeom prst="rect">
            <a:avLst/>
          </a:prstGeom>
        </p:spPr>
      </p:pic>
      <p:sp>
        <p:nvSpPr>
          <p:cNvPr id="27" name="Shape 19"/>
          <p:cNvSpPr/>
          <p:nvPr/>
        </p:nvSpPr>
        <p:spPr>
          <a:xfrm>
            <a:off x="1095451" y="5000854"/>
            <a:ext cx="381305" cy="381305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rcRect l="-760" r="-760" t="0" b="0"/>
          <a:stretch/>
        </p:blipFill>
        <p:spPr>
          <a:xfrm>
            <a:off x="1209751" y="5105095"/>
            <a:ext cx="152705" cy="171907"/>
          </a:xfrm>
          <a:prstGeom prst="rect">
            <a:avLst/>
          </a:prstGeom>
        </p:spPr>
      </p:pic>
      <p:sp>
        <p:nvSpPr>
          <p:cNvPr id="29" name="Shape 20"/>
          <p:cNvSpPr/>
          <p:nvPr/>
        </p:nvSpPr>
        <p:spPr>
          <a:xfrm>
            <a:off x="1571854" y="5000854"/>
            <a:ext cx="381305" cy="381305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676095" y="5105095"/>
            <a:ext cx="171907" cy="171907"/>
          </a:xfrm>
          <a:prstGeom prst="rect">
            <a:avLst/>
          </a:prstGeom>
        </p:spPr>
      </p:pic>
      <p:sp>
        <p:nvSpPr>
          <p:cNvPr id="31" name="Shape 21"/>
          <p:cNvSpPr/>
          <p:nvPr/>
        </p:nvSpPr>
        <p:spPr>
          <a:xfrm>
            <a:off x="2048256" y="5000854"/>
            <a:ext cx="381305" cy="381305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152498" y="5105095"/>
            <a:ext cx="171907" cy="171907"/>
          </a:xfrm>
          <a:prstGeom prst="rect">
            <a:avLst/>
          </a:prstGeom>
        </p:spPr>
      </p:pic>
      <p:sp>
        <p:nvSpPr>
          <p:cNvPr id="33" name="Shape 22"/>
          <p:cNvSpPr/>
          <p:nvPr/>
        </p:nvSpPr>
        <p:spPr>
          <a:xfrm>
            <a:off x="619049" y="5524805"/>
            <a:ext cx="1152144" cy="418795"/>
          </a:xfrm>
          <a:prstGeom prst="roundRect">
            <a:avLst>
              <a:gd name="adj" fmla="val 148869"/>
            </a:avLst>
          </a:prstGeom>
          <a:solidFill>
            <a:srgbClr val="1E88E5"/>
          </a:solidFill>
          <a:ln/>
        </p:spPr>
      </p:sp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809244" y="5658307"/>
            <a:ext cx="152705" cy="152705"/>
          </a:xfrm>
          <a:prstGeom prst="rect">
            <a:avLst/>
          </a:prstGeom>
        </p:spPr>
      </p:pic>
      <p:sp>
        <p:nvSpPr>
          <p:cNvPr id="35" name="Text 23"/>
          <p:cNvSpPr txBox="1"/>
          <p:nvPr/>
        </p:nvSpPr>
        <p:spPr>
          <a:xfrm>
            <a:off x="961949" y="5619902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發送郵件</a:t>
            </a:r>
            <a:endParaRPr lang="en-US" sz="1200" dirty="0"/>
          </a:p>
        </p:txBody>
      </p:sp>
      <p:sp>
        <p:nvSpPr>
          <p:cNvPr id="36" name="Shape 24"/>
          <p:cNvSpPr/>
          <p:nvPr/>
        </p:nvSpPr>
        <p:spPr>
          <a:xfrm>
            <a:off x="6286500" y="1647749"/>
            <a:ext cx="5524805" cy="3648456"/>
          </a:xfrm>
          <a:prstGeom prst="roundRect">
            <a:avLst>
              <a:gd name="adj" fmla="val 65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7" name="Shape 25"/>
          <p:cNvSpPr/>
          <p:nvPr/>
        </p:nvSpPr>
        <p:spPr>
          <a:xfrm>
            <a:off x="8382305" y="1886407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rcRect l="-1648" r="-1648" t="0" b="0"/>
          <a:stretch/>
        </p:blipFill>
        <p:spPr>
          <a:xfrm>
            <a:off x="8534095" y="2029054"/>
            <a:ext cx="171907" cy="190195"/>
          </a:xfrm>
          <a:prstGeom prst="rect">
            <a:avLst/>
          </a:prstGeom>
        </p:spPr>
      </p:pic>
      <p:sp>
        <p:nvSpPr>
          <p:cNvPr id="39" name="Text 26"/>
          <p:cNvSpPr txBox="1"/>
          <p:nvPr/>
        </p:nvSpPr>
        <p:spPr>
          <a:xfrm>
            <a:off x="8953805" y="1981505"/>
            <a:ext cx="9052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開源項目</a:t>
            </a:r>
            <a:endParaRPr lang="en-US" sz="1500" dirty="0"/>
          </a:p>
        </p:txBody>
      </p:sp>
      <p:sp>
        <p:nvSpPr>
          <p:cNvPr id="40" name="Shape 27"/>
          <p:cNvSpPr/>
          <p:nvPr/>
        </p:nvSpPr>
        <p:spPr>
          <a:xfrm>
            <a:off x="8191195" y="2553005"/>
            <a:ext cx="1714500" cy="1714500"/>
          </a:xfrm>
          <a:prstGeom prst="rect">
            <a:avLst/>
          </a:prstGeom>
          <a:solidFill>
            <a:srgbClr val="FFFFFF"/>
          </a:solidFill>
          <a:ln w="12700">
            <a:solidFill>
              <a:srgbClr val="E0E0E0"/>
            </a:solidFill>
            <a:prstDash val="solid"/>
          </a:ln>
        </p:spPr>
      </p:sp>
      <p:sp>
        <p:nvSpPr>
          <p:cNvPr id="41" name="Shape 28"/>
          <p:cNvSpPr/>
          <p:nvPr/>
        </p:nvSpPr>
        <p:spPr>
          <a:xfrm>
            <a:off x="8334756" y="2695651"/>
            <a:ext cx="1429207" cy="1429207"/>
          </a:xfrm>
          <a:prstGeom prst="rect">
            <a:avLst/>
          </a:prstGeom>
          <a:noFill/>
          <a:ln w="25400">
            <a:solidFill>
              <a:srgbClr val="0D47A1"/>
            </a:solidFill>
            <a:prstDash val="solid"/>
          </a:ln>
        </p:spPr>
      </p:sp>
      <p:pic>
        <p:nvPicPr>
          <p:cNvPr id="42" name="Image 11" descr="preencoded.png">    </p:cNvPr>
          <p:cNvPicPr>
            <a:picLocks noChangeAspect="1"/>
          </p:cNvPicPr>
          <p:nvPr/>
        </p:nvPicPr>
        <p:blipFill>
          <a:blip r:embed="rId12"/>
          <a:srcRect l="-469" r="-469" t="0" b="0"/>
          <a:stretch/>
        </p:blipFill>
        <p:spPr>
          <a:xfrm>
            <a:off x="8796528" y="2905049"/>
            <a:ext cx="504749" cy="571500"/>
          </a:xfrm>
          <a:prstGeom prst="rect">
            <a:avLst/>
          </a:prstGeom>
        </p:spPr>
      </p:pic>
      <p:sp>
        <p:nvSpPr>
          <p:cNvPr id="43" name="Text 29"/>
          <p:cNvSpPr txBox="1"/>
          <p:nvPr/>
        </p:nvSpPr>
        <p:spPr>
          <a:xfrm>
            <a:off x="8619134" y="3571646"/>
            <a:ext cx="95280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 開源專案</a:t>
            </a:r>
            <a:endParaRPr lang="en-US" sz="900" dirty="0"/>
          </a:p>
        </p:txBody>
      </p:sp>
      <p:sp>
        <p:nvSpPr>
          <p:cNvPr id="44" name="Text 30"/>
          <p:cNvSpPr txBox="1"/>
          <p:nvPr/>
        </p:nvSpPr>
        <p:spPr>
          <a:xfrm>
            <a:off x="8820302" y="3743554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掃碼訪問</a:t>
            </a:r>
            <a:endParaRPr lang="en-US" sz="900" dirty="0"/>
          </a:p>
        </p:txBody>
      </p:sp>
      <p:sp>
        <p:nvSpPr>
          <p:cNvPr id="45" name="Text 31"/>
          <p:cNvSpPr txBox="1"/>
          <p:nvPr/>
        </p:nvSpPr>
        <p:spPr>
          <a:xfrm>
            <a:off x="7376465" y="4552798"/>
            <a:ext cx="34674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掃描上方QR碼訪問 SmartRacket Coach 開源項目</a:t>
            </a:r>
            <a:endParaRPr lang="en-US" sz="1200" dirty="0"/>
          </a:p>
        </p:txBody>
      </p:sp>
      <p:sp>
        <p:nvSpPr>
          <p:cNvPr id="46" name="Text 32"/>
          <p:cNvSpPr txBox="1"/>
          <p:nvPr/>
        </p:nvSpPr>
        <p:spPr>
          <a:xfrm>
            <a:off x="7927848" y="4828946"/>
            <a:ext cx="2362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github.com/smartracket-coach</a:t>
            </a:r>
            <a:endParaRPr lang="en-US" sz="1200" dirty="0"/>
          </a:p>
        </p:txBody>
      </p:sp>
      <p:sp>
        <p:nvSpPr>
          <p:cNvPr id="47" name="Shape 33"/>
          <p:cNvSpPr/>
          <p:nvPr/>
        </p:nvSpPr>
        <p:spPr>
          <a:xfrm>
            <a:off x="6286500" y="5533949"/>
            <a:ext cx="5524805" cy="1295705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8" name="Shape 34"/>
          <p:cNvSpPr/>
          <p:nvPr/>
        </p:nvSpPr>
        <p:spPr>
          <a:xfrm>
            <a:off x="6524244" y="5772607"/>
            <a:ext cx="381305" cy="381305"/>
          </a:xfrm>
          <a:prstGeom prst="ellipse">
            <a:avLst/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49" name="Image 12" descr="preencoded.png">    </p:cNvPr>
          <p:cNvPicPr>
            <a:picLocks noChangeAspect="1"/>
          </p:cNvPicPr>
          <p:nvPr/>
        </p:nvPicPr>
        <p:blipFill>
          <a:blip r:embed="rId13"/>
          <a:srcRect l="-1064" r="-1064" t="0" b="0"/>
          <a:stretch/>
        </p:blipFill>
        <p:spPr>
          <a:xfrm>
            <a:off x="6605626" y="5876849"/>
            <a:ext cx="219456" cy="171907"/>
          </a:xfrm>
          <a:prstGeom prst="rect">
            <a:avLst/>
          </a:prstGeom>
        </p:spPr>
      </p:pic>
      <p:sp>
        <p:nvSpPr>
          <p:cNvPr id="50" name="Text 35"/>
          <p:cNvSpPr txBox="1"/>
          <p:nvPr/>
        </p:nvSpPr>
        <p:spPr>
          <a:xfrm>
            <a:off x="7048195" y="5820156"/>
            <a:ext cx="5239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簽名</a:t>
            </a:r>
            <a:endParaRPr lang="en-US" sz="1500" dirty="0"/>
          </a:p>
        </p:txBody>
      </p:sp>
      <p:sp>
        <p:nvSpPr>
          <p:cNvPr id="51" name="Shape 36"/>
          <p:cNvSpPr/>
          <p:nvPr/>
        </p:nvSpPr>
        <p:spPr>
          <a:xfrm>
            <a:off x="6524244" y="6344107"/>
            <a:ext cx="5048402" cy="247802"/>
          </a:xfrm>
          <a:prstGeom prst="roundRect">
            <a:avLst>
              <a:gd name="adj" fmla="val 141925"/>
            </a:avLst>
          </a:prstGeom>
          <a:solidFill>
            <a:srgbClr val="000000">
              <a:alpha val="2000"/>
            </a:srgbClr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52" name="Text 37"/>
          <p:cNvSpPr txBox="1"/>
          <p:nvPr/>
        </p:nvSpPr>
        <p:spPr>
          <a:xfrm>
            <a:off x="8898026" y="6353251"/>
            <a:ext cx="419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&lt;div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47109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設計目標與人機協作理念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419149"/>
            <a:ext cx="561533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的設計目標是打造一款真正有用的人機協作訓練輔助工具，以解決業餘與校隊球員的訓練痛點，同時堅持「輔助而非替代」的核心理念。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381305" y="2423160"/>
            <a:ext cx="5524805" cy="1095451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81305" y="2423160"/>
            <a:ext cx="38405" cy="1095451"/>
          </a:xfrm>
          <a:prstGeom prst="rect">
            <a:avLst/>
          </a:prstGeom>
          <a:solidFill>
            <a:srgbClr val="0D47A1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62356" y="2616098"/>
            <a:ext cx="171907" cy="171907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381305" y="3708806"/>
            <a:ext cx="5524805" cy="1095451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381305" y="3708806"/>
            <a:ext cx="38405" cy="1095451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0" name="Text 7"/>
          <p:cNvSpPr txBox="1"/>
          <p:nvPr/>
        </p:nvSpPr>
        <p:spPr>
          <a:xfrm>
            <a:off x="733349" y="2565806"/>
            <a:ext cx="2900477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目標一：24/7實時回饋與個性化建議</a:t>
            </a:r>
            <a:endParaRPr lang="en-US" sz="1300" dirty="0"/>
          </a:p>
        </p:txBody>
      </p:sp>
      <p:sp>
        <p:nvSpPr>
          <p:cNvPr id="11" name="Text 8"/>
          <p:cNvSpPr txBox="1"/>
          <p:nvPr/>
        </p:nvSpPr>
        <p:spPr>
          <a:xfrm>
            <a:off x="733349" y="3851453"/>
            <a:ext cx="30440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目標二：降低學習曲線，提升訓練效率</a:t>
            </a:r>
            <a:endParaRPr lang="en-US" sz="1300" dirty="0"/>
          </a:p>
        </p:txBody>
      </p:sp>
      <p:sp>
        <p:nvSpPr>
          <p:cNvPr id="12" name="Text 9"/>
          <p:cNvSpPr txBox="1"/>
          <p:nvPr/>
        </p:nvSpPr>
        <p:spPr>
          <a:xfrm>
            <a:off x="562356" y="2918765"/>
            <a:ext cx="53062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提供即時數據分析與量化反饋，讓每一次揮拍都能得到立即評價，不再錯過最佳修正時機。根據球員水平與風格，生成個性化訓練建議。</a:t>
            </a:r>
            <a:endParaRPr lang="en-US" sz="12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62356" y="3901745"/>
            <a:ext cx="171907" cy="171907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381305" y="4994453"/>
            <a:ext cx="5524805" cy="1095451"/>
          </a:xfrm>
          <a:prstGeom prst="rect">
            <a:avLst/>
          </a:prstGeom>
          <a:solidFill>
            <a:srgbClr val="0D47A1">
              <a:alpha val="8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381305" y="4994453"/>
            <a:ext cx="38405" cy="1095451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6" name="Text 12"/>
          <p:cNvSpPr txBox="1"/>
          <p:nvPr/>
        </p:nvSpPr>
        <p:spPr>
          <a:xfrm>
            <a:off x="562356" y="4204411"/>
            <a:ext cx="53062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透過數據可視化與量化分析，縮短技能掌握時間，讓訓練更有針對性，減少無效練習，加速形成穩定肌肉記憶。</a:t>
            </a:r>
            <a:endParaRPr lang="en-US" sz="12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rcRect l="-1064" r="-1064" t="0" b="0"/>
          <a:stretch/>
        </p:blipFill>
        <p:spPr>
          <a:xfrm>
            <a:off x="562356" y="5187391"/>
            <a:ext cx="219456" cy="171907"/>
          </a:xfrm>
          <a:prstGeom prst="rect">
            <a:avLst/>
          </a:prstGeom>
        </p:spPr>
      </p:pic>
      <p:sp>
        <p:nvSpPr>
          <p:cNvPr id="18" name="Text 13"/>
          <p:cNvSpPr txBox="1"/>
          <p:nvPr/>
        </p:nvSpPr>
        <p:spPr>
          <a:xfrm>
            <a:off x="780898" y="5138014"/>
            <a:ext cx="28721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目標三：成為球員與教練的智能助手</a:t>
            </a:r>
            <a:endParaRPr lang="en-US" sz="1300" dirty="0"/>
          </a:p>
        </p:txBody>
      </p:sp>
      <p:sp>
        <p:nvSpPr>
          <p:cNvPr id="19" name="Text 14"/>
          <p:cNvSpPr txBox="1"/>
          <p:nvPr/>
        </p:nvSpPr>
        <p:spPr>
          <a:xfrm>
            <a:off x="562356" y="5490058"/>
            <a:ext cx="515355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不是替代教練，而是提供客觀數據輔助，成為24/7的訓練夥伴。教練制定策略，系統提供數據，球員執行訓練，形成協作閉環。</a:t>
            </a:r>
            <a:endParaRPr lang="en-US" sz="12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7" b="-7"/>
          <a:stretch/>
        </p:blipFill>
        <p:spPr>
          <a:xfrm>
            <a:off x="6286500" y="959206"/>
            <a:ext cx="4762195" cy="3810305"/>
          </a:xfrm>
          <a:prstGeom prst="rect">
            <a:avLst/>
          </a:prstGeom>
        </p:spPr>
      </p:pic>
      <p:sp>
        <p:nvSpPr>
          <p:cNvPr id="21" name="Text 15"/>
          <p:cNvSpPr txBox="1"/>
          <p:nvPr/>
        </p:nvSpPr>
        <p:spPr>
          <a:xfrm>
            <a:off x="7563002" y="1530706"/>
            <a:ext cx="428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565C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教練</a:t>
            </a:r>
            <a:endParaRPr lang="en-US" sz="1200" dirty="0"/>
          </a:p>
        </p:txBody>
      </p:sp>
      <p:sp>
        <p:nvSpPr>
          <p:cNvPr id="22" name="Text 16"/>
          <p:cNvSpPr txBox="1"/>
          <p:nvPr/>
        </p:nvSpPr>
        <p:spPr>
          <a:xfrm>
            <a:off x="9583826" y="1530706"/>
            <a:ext cx="57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AI系統</a:t>
            </a:r>
            <a:endParaRPr lang="en-US" sz="1200" dirty="0"/>
          </a:p>
        </p:txBody>
      </p:sp>
      <p:sp>
        <p:nvSpPr>
          <p:cNvPr id="23" name="Text 17"/>
          <p:cNvSpPr txBox="1"/>
          <p:nvPr/>
        </p:nvSpPr>
        <p:spPr>
          <a:xfrm>
            <a:off x="8610905" y="3625596"/>
            <a:ext cx="428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2E7D32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球員</a:t>
            </a:r>
            <a:endParaRPr lang="en-US" sz="1200" dirty="0"/>
          </a:p>
        </p:txBody>
      </p:sp>
      <p:sp>
        <p:nvSpPr>
          <p:cNvPr id="24" name="Text 18"/>
          <p:cNvSpPr txBox="1"/>
          <p:nvPr/>
        </p:nvSpPr>
        <p:spPr>
          <a:xfrm>
            <a:off x="8534095" y="2578608"/>
            <a:ext cx="367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最佳</a:t>
            </a:r>
            <a:endParaRPr lang="en-US" sz="1000" dirty="0"/>
          </a:p>
        </p:txBody>
      </p:sp>
      <p:sp>
        <p:nvSpPr>
          <p:cNvPr id="25" name="Text 19"/>
          <p:cNvSpPr txBox="1"/>
          <p:nvPr/>
        </p:nvSpPr>
        <p:spPr>
          <a:xfrm>
            <a:off x="8401507" y="2777947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訓練決策</a:t>
            </a:r>
            <a:endParaRPr lang="en-US" sz="1000" dirty="0"/>
          </a:p>
        </p:txBody>
      </p:sp>
      <p:sp>
        <p:nvSpPr>
          <p:cNvPr id="26" name="Text 20"/>
          <p:cNvSpPr txBox="1"/>
          <p:nvPr/>
        </p:nvSpPr>
        <p:spPr>
          <a:xfrm>
            <a:off x="6313018" y="5054803"/>
            <a:ext cx="559155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人機協作模型：當教練專業、AI數據分析與球員反饋三者結合，創造最有效的訓練環境</a:t>
            </a:r>
            <a:endParaRPr lang="en-US" sz="1200" dirty="0"/>
          </a:p>
        </p:txBody>
      </p:sp>
      <p:sp>
        <p:nvSpPr>
          <p:cNvPr id="27" name="Text 21"/>
          <p:cNvSpPr txBox="1"/>
          <p:nvPr/>
        </p:nvSpPr>
        <p:spPr>
          <a:xfrm>
            <a:off x="9061704" y="6467551"/>
            <a:ext cx="28529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5/40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35808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4310482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技術出發點與普惠動機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31912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讓高科技訓練輔助工具不再遙不可及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305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-27" r="-27" t="0" b="0"/>
          <a:stretch/>
        </p:blipFill>
        <p:spPr>
          <a:xfrm>
            <a:off x="1481328" y="1986077"/>
            <a:ext cx="428854" cy="3429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6248095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248095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0" name="Shape 7"/>
          <p:cNvSpPr/>
          <p:nvPr/>
        </p:nvSpPr>
        <p:spPr>
          <a:xfrm>
            <a:off x="9182405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9182405" y="1647749"/>
            <a:ext cx="26289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1377086" y="2542946"/>
            <a:ext cx="939089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3億</a:t>
            </a:r>
            <a:endParaRPr lang="en-US" sz="3100" dirty="0"/>
          </a:p>
        </p:txBody>
      </p:sp>
      <p:sp>
        <p:nvSpPr>
          <p:cNvPr id="13" name="Text 10"/>
          <p:cNvSpPr txBox="1"/>
          <p:nvPr/>
        </p:nvSpPr>
        <p:spPr>
          <a:xfrm>
            <a:off x="7035394" y="2542946"/>
            <a:ext cx="1357884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50ms</a:t>
            </a:r>
            <a:endParaRPr lang="en-US" sz="3100" dirty="0"/>
          </a:p>
        </p:txBody>
      </p:sp>
      <p:sp>
        <p:nvSpPr>
          <p:cNvPr id="14" name="Text 11"/>
          <p:cNvSpPr txBox="1"/>
          <p:nvPr/>
        </p:nvSpPr>
        <p:spPr>
          <a:xfrm>
            <a:off x="9860890" y="2542946"/>
            <a:ext cx="1576426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15小時</a:t>
            </a:r>
            <a:endParaRPr lang="en-US" sz="3100" dirty="0"/>
          </a:p>
        </p:txBody>
      </p:sp>
      <p:sp>
        <p:nvSpPr>
          <p:cNvPr id="15" name="Text 12"/>
          <p:cNvSpPr txBox="1"/>
          <p:nvPr/>
        </p:nvSpPr>
        <p:spPr>
          <a:xfrm>
            <a:off x="1162202" y="3228746"/>
            <a:ext cx="1191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全球乒乓愛好者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3314700" y="1647749"/>
            <a:ext cx="2628900" cy="2000707"/>
          </a:xfrm>
          <a:prstGeom prst="roundRect">
            <a:avLst>
              <a:gd name="adj" fmla="val 217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3314700" y="1647749"/>
            <a:ext cx="2628900" cy="38405"/>
          </a:xfrm>
          <a:prstGeom prst="rect">
            <a:avLst/>
          </a:prstGeom>
          <a:solidFill>
            <a:srgbClr val="E53935"/>
          </a:solidFill>
          <a:ln/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rcRect l="-1200" r="-1200" t="0" b="0"/>
          <a:stretch/>
        </p:blipFill>
        <p:spPr>
          <a:xfrm>
            <a:off x="4519879" y="1986077"/>
            <a:ext cx="219456" cy="342900"/>
          </a:xfrm>
          <a:prstGeom prst="rect">
            <a:avLst/>
          </a:prstGeom>
        </p:spPr>
      </p:pic>
      <p:sp>
        <p:nvSpPr>
          <p:cNvPr id="19" name="Text 15"/>
          <p:cNvSpPr txBox="1"/>
          <p:nvPr/>
        </p:nvSpPr>
        <p:spPr>
          <a:xfrm>
            <a:off x="7257593" y="322874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數據延遲</a:t>
            </a:r>
            <a:endParaRPr lang="en-US" sz="1200" dirty="0"/>
          </a:p>
        </p:txBody>
      </p:sp>
      <p:sp>
        <p:nvSpPr>
          <p:cNvPr id="20" name="Text 16"/>
          <p:cNvSpPr txBox="1"/>
          <p:nvPr/>
        </p:nvSpPr>
        <p:spPr>
          <a:xfrm>
            <a:off x="10039198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電池續航時間</a:t>
            </a:r>
            <a:endParaRPr lang="en-US" sz="1200" dirty="0"/>
          </a:p>
        </p:txBody>
      </p:sp>
      <p:sp>
        <p:nvSpPr>
          <p:cNvPr id="21" name="Text 17"/>
          <p:cNvSpPr txBox="1"/>
          <p:nvPr/>
        </p:nvSpPr>
        <p:spPr>
          <a:xfrm>
            <a:off x="3875227" y="2542946"/>
            <a:ext cx="1815084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1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170港元</a:t>
            </a:r>
            <a:endParaRPr lang="en-US" sz="3100" dirty="0"/>
          </a:p>
        </p:txBody>
      </p:sp>
      <p:sp>
        <p:nvSpPr>
          <p:cNvPr id="22" name="Text 18"/>
          <p:cNvSpPr txBox="1"/>
          <p:nvPr/>
        </p:nvSpPr>
        <p:spPr>
          <a:xfrm>
            <a:off x="4171493" y="322874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硬體成本目標</a:t>
            </a:r>
            <a:endParaRPr lang="en-US" sz="1200" dirty="0"/>
          </a:p>
        </p:txBody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rcRect l="-743" r="-743" t="0" b="0"/>
          <a:stretch/>
        </p:blipFill>
        <p:spPr>
          <a:xfrm>
            <a:off x="7410298" y="1986077"/>
            <a:ext cx="304495" cy="342900"/>
          </a:xfrm>
          <a:prstGeom prst="rect">
            <a:avLst/>
          </a:prstGeom>
        </p:spPr>
      </p:pic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0325405" y="1986077"/>
            <a:ext cx="342900" cy="342900"/>
          </a:xfrm>
          <a:prstGeom prst="rect">
            <a:avLst/>
          </a:prstGeom>
        </p:spPr>
      </p:pic>
      <p:sp>
        <p:nvSpPr>
          <p:cNvPr id="25" name="Shape 19"/>
          <p:cNvSpPr/>
          <p:nvPr/>
        </p:nvSpPr>
        <p:spPr>
          <a:xfrm>
            <a:off x="381305" y="4028846"/>
            <a:ext cx="5486400" cy="69170702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6" name="Shape 20"/>
          <p:cNvSpPr/>
          <p:nvPr/>
        </p:nvSpPr>
        <p:spPr>
          <a:xfrm>
            <a:off x="6324905" y="4028846"/>
            <a:ext cx="5486400" cy="69170702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7" name="Text 21"/>
          <p:cNvSpPr txBox="1"/>
          <p:nvPr/>
        </p:nvSpPr>
        <p:spPr>
          <a:xfrm>
            <a:off x="2609698" y="4219956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市場規模資訊</a:t>
            </a:r>
            <a:endParaRPr lang="en-US" sz="1300" dirty="0"/>
          </a:p>
        </p:txBody>
      </p:sp>
      <p:sp>
        <p:nvSpPr>
          <p:cNvPr id="28" name="Text 22"/>
          <p:cNvSpPr txBox="1"/>
          <p:nvPr/>
        </p:nvSpPr>
        <p:spPr>
          <a:xfrm>
            <a:off x="8382305" y="4219956"/>
            <a:ext cx="15005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技術目標達成進度</a:t>
            </a:r>
            <a:endParaRPr lang="en-US" sz="1300" dirty="0"/>
          </a:p>
        </p:txBody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3" b="-3"/>
          <a:stretch/>
        </p:blipFill>
        <p:spPr>
          <a:xfrm>
            <a:off x="571500" y="4619549"/>
            <a:ext cx="5105095" cy="68389805"/>
          </a:xfrm>
          <a:prstGeom prst="rect">
            <a:avLst/>
          </a:prstGeom>
        </p:spPr>
      </p:pic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3" b="-3"/>
          <a:stretch/>
        </p:blipFill>
        <p:spPr>
          <a:xfrm>
            <a:off x="6515100" y="4619549"/>
            <a:ext cx="5105095" cy="68389805"/>
          </a:xfrm>
          <a:prstGeom prst="rect">
            <a:avLst/>
          </a:prstGeom>
        </p:spPr>
      </p:pic>
      <p:sp>
        <p:nvSpPr>
          <p:cNvPr id="31" name="Text 23"/>
          <p:cNvSpPr txBox="1"/>
          <p:nvPr/>
        </p:nvSpPr>
        <p:spPr>
          <a:xfrm>
            <a:off x="9061704" y="73190405"/>
            <a:ext cx="28529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6/40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112.7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510382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三種架構方案對比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52870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在數據精度、隱私、環境依賴與成本四維度評估不同技術方案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1429207" cy="12006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6" name="Shape 4"/>
          <p:cNvSpPr/>
          <p:nvPr/>
        </p:nvSpPr>
        <p:spPr>
          <a:xfrm>
            <a:off x="381305" y="2839212"/>
            <a:ext cx="1429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7" name="Shape 5"/>
          <p:cNvSpPr/>
          <p:nvPr/>
        </p:nvSpPr>
        <p:spPr>
          <a:xfrm>
            <a:off x="1809598" y="1647749"/>
            <a:ext cx="3333902" cy="12006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8" name="Shape 6"/>
          <p:cNvSpPr/>
          <p:nvPr/>
        </p:nvSpPr>
        <p:spPr>
          <a:xfrm>
            <a:off x="1809598" y="2839212"/>
            <a:ext cx="33339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523951" y="2115007"/>
            <a:ext cx="8147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評估維度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1952244" y="1790395"/>
            <a:ext cx="3047695" cy="809244"/>
          </a:xfrm>
          <a:prstGeom prst="roundRect">
            <a:avLst>
              <a:gd name="adj" fmla="val 10635"/>
            </a:avLst>
          </a:prstGeom>
          <a:solidFill>
            <a:srgbClr val="F5F5F5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rcRect l="-133" r="-133" t="0" b="0"/>
          <a:stretch/>
        </p:blipFill>
        <p:spPr>
          <a:xfrm>
            <a:off x="3390595" y="1952244"/>
            <a:ext cx="171907" cy="22860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5143500" y="1647749"/>
            <a:ext cx="3581705" cy="1200607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13" name="Shape 10"/>
          <p:cNvSpPr/>
          <p:nvPr/>
        </p:nvSpPr>
        <p:spPr>
          <a:xfrm>
            <a:off x="5143500" y="2839212"/>
            <a:ext cx="3581705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4" name="Shape 11"/>
          <p:cNvSpPr/>
          <p:nvPr/>
        </p:nvSpPr>
        <p:spPr>
          <a:xfrm>
            <a:off x="5286146" y="1790395"/>
            <a:ext cx="3295498" cy="809244"/>
          </a:xfrm>
          <a:prstGeom prst="roundRect">
            <a:avLst>
              <a:gd name="adj" fmla="val 10635"/>
            </a:avLst>
          </a:prstGeom>
          <a:solidFill>
            <a:srgbClr val="F5F5F5"/>
          </a:solidFill>
          <a:ln/>
        </p:spPr>
      </p:sp>
      <p:sp>
        <p:nvSpPr>
          <p:cNvPr id="15" name="Text 12"/>
          <p:cNvSpPr txBox="1"/>
          <p:nvPr/>
        </p:nvSpPr>
        <p:spPr>
          <a:xfrm>
            <a:off x="3019349" y="2276856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手機視覺系統</a:t>
            </a:r>
            <a:endParaRPr lang="en-US" sz="1200" dirty="0"/>
          </a:p>
        </p:txBody>
      </p:sp>
      <p:sp>
        <p:nvSpPr>
          <p:cNvPr id="16" name="Text 13"/>
          <p:cNvSpPr txBox="1"/>
          <p:nvPr/>
        </p:nvSpPr>
        <p:spPr>
          <a:xfrm>
            <a:off x="6633058" y="2276856"/>
            <a:ext cx="7150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手腕IMU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8717890" y="1647749"/>
            <a:ext cx="3095244" cy="1200607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18" name="Shape 15"/>
          <p:cNvSpPr/>
          <p:nvPr/>
        </p:nvSpPr>
        <p:spPr>
          <a:xfrm>
            <a:off x="8717890" y="2839212"/>
            <a:ext cx="309524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9" name="Shape 16"/>
          <p:cNvSpPr/>
          <p:nvPr/>
        </p:nvSpPr>
        <p:spPr>
          <a:xfrm>
            <a:off x="8860536" y="1790395"/>
            <a:ext cx="2809951" cy="809244"/>
          </a:xfrm>
          <a:prstGeom prst="roundRect">
            <a:avLst>
              <a:gd name="adj" fmla="val 10635"/>
            </a:avLst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rcRect l="-80" r="-80" t="0" b="0"/>
          <a:stretch/>
        </p:blipFill>
        <p:spPr>
          <a:xfrm>
            <a:off x="10121494" y="1952244"/>
            <a:ext cx="286207" cy="228600"/>
          </a:xfrm>
          <a:prstGeom prst="rect">
            <a:avLst/>
          </a:prstGeom>
        </p:spPr>
      </p:pic>
      <p:sp>
        <p:nvSpPr>
          <p:cNvPr id="21" name="Text 17"/>
          <p:cNvSpPr txBox="1"/>
          <p:nvPr/>
        </p:nvSpPr>
        <p:spPr>
          <a:xfrm>
            <a:off x="9882835" y="2276856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球拍傳感器</a:t>
            </a:r>
            <a:endParaRPr lang="en-US" sz="1200" dirty="0"/>
          </a:p>
        </p:txBody>
      </p:sp>
      <p:sp>
        <p:nvSpPr>
          <p:cNvPr id="22" name="Shape 18"/>
          <p:cNvSpPr/>
          <p:nvPr/>
        </p:nvSpPr>
        <p:spPr>
          <a:xfrm>
            <a:off x="381305" y="2848356"/>
            <a:ext cx="1429207" cy="666598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3" name="Shape 19"/>
          <p:cNvSpPr/>
          <p:nvPr/>
        </p:nvSpPr>
        <p:spPr>
          <a:xfrm>
            <a:off x="381305" y="3505810"/>
            <a:ext cx="1429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4" name="Shape 20"/>
          <p:cNvSpPr/>
          <p:nvPr/>
        </p:nvSpPr>
        <p:spPr>
          <a:xfrm>
            <a:off x="381305" y="3514954"/>
            <a:ext cx="1429207" cy="666598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5" name="Shape 21"/>
          <p:cNvSpPr/>
          <p:nvPr/>
        </p:nvSpPr>
        <p:spPr>
          <a:xfrm>
            <a:off x="381305" y="4172407"/>
            <a:ext cx="1429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6" name="Shape 22"/>
          <p:cNvSpPr/>
          <p:nvPr/>
        </p:nvSpPr>
        <p:spPr>
          <a:xfrm>
            <a:off x="381305" y="4181551"/>
            <a:ext cx="1429207" cy="666598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7" name="Shape 23"/>
          <p:cNvSpPr/>
          <p:nvPr/>
        </p:nvSpPr>
        <p:spPr>
          <a:xfrm>
            <a:off x="381305" y="4839005"/>
            <a:ext cx="1429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8" name="Shape 24"/>
          <p:cNvSpPr/>
          <p:nvPr/>
        </p:nvSpPr>
        <p:spPr>
          <a:xfrm>
            <a:off x="381305" y="4848149"/>
            <a:ext cx="1429207" cy="666598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9" name="Shape 25"/>
          <p:cNvSpPr/>
          <p:nvPr/>
        </p:nvSpPr>
        <p:spPr>
          <a:xfrm>
            <a:off x="381305" y="5505602"/>
            <a:ext cx="1429207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0" name="Text 26"/>
          <p:cNvSpPr txBox="1"/>
          <p:nvPr/>
        </p:nvSpPr>
        <p:spPr>
          <a:xfrm>
            <a:off x="523951" y="306232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數據精度</a:t>
            </a:r>
            <a:endParaRPr lang="en-US" sz="1200" dirty="0"/>
          </a:p>
        </p:txBody>
      </p:sp>
      <p:sp>
        <p:nvSpPr>
          <p:cNvPr id="31" name="Text 27"/>
          <p:cNvSpPr txBox="1"/>
          <p:nvPr/>
        </p:nvSpPr>
        <p:spPr>
          <a:xfrm>
            <a:off x="523951" y="3728923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隱私問題</a:t>
            </a:r>
            <a:endParaRPr lang="en-US" sz="1200" dirty="0"/>
          </a:p>
        </p:txBody>
      </p:sp>
      <p:sp>
        <p:nvSpPr>
          <p:cNvPr id="32" name="Text 28"/>
          <p:cNvSpPr txBox="1"/>
          <p:nvPr/>
        </p:nvSpPr>
        <p:spPr>
          <a:xfrm>
            <a:off x="523951" y="4395521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環境依賴</a:t>
            </a:r>
            <a:endParaRPr lang="en-US" sz="1200" dirty="0"/>
          </a:p>
        </p:txBody>
      </p:sp>
      <p:sp>
        <p:nvSpPr>
          <p:cNvPr id="33" name="Text 29"/>
          <p:cNvSpPr txBox="1"/>
          <p:nvPr/>
        </p:nvSpPr>
        <p:spPr>
          <a:xfrm>
            <a:off x="523951" y="506211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成本因素</a:t>
            </a:r>
            <a:endParaRPr lang="en-US" sz="1200" dirty="0"/>
          </a:p>
        </p:txBody>
      </p:sp>
      <p:sp>
        <p:nvSpPr>
          <p:cNvPr id="34" name="Shape 30"/>
          <p:cNvSpPr/>
          <p:nvPr/>
        </p:nvSpPr>
        <p:spPr>
          <a:xfrm>
            <a:off x="1809598" y="3505810"/>
            <a:ext cx="33339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5" name="Shape 31"/>
          <p:cNvSpPr/>
          <p:nvPr/>
        </p:nvSpPr>
        <p:spPr>
          <a:xfrm>
            <a:off x="5143500" y="3505810"/>
            <a:ext cx="3581705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6" name="Shape 32"/>
          <p:cNvSpPr/>
          <p:nvPr/>
        </p:nvSpPr>
        <p:spPr>
          <a:xfrm>
            <a:off x="1809598" y="4172407"/>
            <a:ext cx="33339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7" name="Shape 33"/>
          <p:cNvSpPr/>
          <p:nvPr/>
        </p:nvSpPr>
        <p:spPr>
          <a:xfrm>
            <a:off x="5143500" y="4172407"/>
            <a:ext cx="3581705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8" name="Shape 34"/>
          <p:cNvSpPr/>
          <p:nvPr/>
        </p:nvSpPr>
        <p:spPr>
          <a:xfrm>
            <a:off x="1809598" y="4839005"/>
            <a:ext cx="33339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9" name="Shape 35"/>
          <p:cNvSpPr/>
          <p:nvPr/>
        </p:nvSpPr>
        <p:spPr>
          <a:xfrm>
            <a:off x="5143500" y="4839005"/>
            <a:ext cx="3581705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0" name="Shape 36"/>
          <p:cNvSpPr/>
          <p:nvPr/>
        </p:nvSpPr>
        <p:spPr>
          <a:xfrm>
            <a:off x="1809598" y="5505602"/>
            <a:ext cx="3333902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1" name="Shape 37"/>
          <p:cNvSpPr/>
          <p:nvPr/>
        </p:nvSpPr>
        <p:spPr>
          <a:xfrm>
            <a:off x="5143500" y="5505602"/>
            <a:ext cx="3581705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42" name="Text 38"/>
          <p:cNvSpPr txBox="1"/>
          <p:nvPr/>
        </p:nvSpPr>
        <p:spPr>
          <a:xfrm>
            <a:off x="2714854" y="2991002"/>
            <a:ext cx="1648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高（可捕捉全身動作）</a:t>
            </a:r>
            <a:endParaRPr lang="en-US" sz="1200" dirty="0"/>
          </a:p>
        </p:txBody>
      </p:sp>
      <p:sp>
        <p:nvSpPr>
          <p:cNvPr id="43" name="Text 39"/>
          <p:cNvSpPr txBox="1"/>
          <p:nvPr/>
        </p:nvSpPr>
        <p:spPr>
          <a:xfrm>
            <a:off x="6091733" y="2991002"/>
            <a:ext cx="1800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中（間接推斷拍面動作）</a:t>
            </a:r>
            <a:endParaRPr lang="en-US" sz="1200" dirty="0"/>
          </a:p>
        </p:txBody>
      </p:sp>
      <p:sp>
        <p:nvSpPr>
          <p:cNvPr id="44" name="Text 40"/>
          <p:cNvSpPr txBox="1"/>
          <p:nvPr/>
        </p:nvSpPr>
        <p:spPr>
          <a:xfrm>
            <a:off x="2562149" y="3657600"/>
            <a:ext cx="19531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敏感（需錄影、佔用場地）</a:t>
            </a:r>
            <a:endParaRPr lang="en-US" sz="1200" dirty="0"/>
          </a:p>
        </p:txBody>
      </p:sp>
      <p:sp>
        <p:nvSpPr>
          <p:cNvPr id="45" name="Text 41"/>
          <p:cNvSpPr txBox="1"/>
          <p:nvPr/>
        </p:nvSpPr>
        <p:spPr>
          <a:xfrm>
            <a:off x="6777533" y="3657600"/>
            <a:ext cx="428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良好</a:t>
            </a:r>
            <a:endParaRPr lang="en-US" sz="1200" dirty="0"/>
          </a:p>
        </p:txBody>
      </p:sp>
      <p:sp>
        <p:nvSpPr>
          <p:cNvPr id="46" name="Text 42"/>
          <p:cNvSpPr txBox="1"/>
          <p:nvPr/>
        </p:nvSpPr>
        <p:spPr>
          <a:xfrm>
            <a:off x="2638044" y="4324198"/>
            <a:ext cx="1800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高（光線、背景、架設）</a:t>
            </a:r>
            <a:endParaRPr lang="en-US" sz="1200" dirty="0"/>
          </a:p>
        </p:txBody>
      </p:sp>
      <p:sp>
        <p:nvSpPr>
          <p:cNvPr id="47" name="Text 43"/>
          <p:cNvSpPr txBox="1"/>
          <p:nvPr/>
        </p:nvSpPr>
        <p:spPr>
          <a:xfrm>
            <a:off x="5939942" y="4324198"/>
            <a:ext cx="21058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中（手腕與拍體不完全同步）</a:t>
            </a:r>
            <a:endParaRPr lang="en-US" sz="1200" dirty="0"/>
          </a:p>
        </p:txBody>
      </p:sp>
      <p:sp>
        <p:nvSpPr>
          <p:cNvPr id="48" name="Text 44"/>
          <p:cNvSpPr txBox="1"/>
          <p:nvPr/>
        </p:nvSpPr>
        <p:spPr>
          <a:xfrm>
            <a:off x="3400654" y="4990795"/>
            <a:ext cx="277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</a:t>
            </a:r>
            <a:endParaRPr lang="en-US" sz="1200" dirty="0"/>
          </a:p>
        </p:txBody>
      </p:sp>
      <p:sp>
        <p:nvSpPr>
          <p:cNvPr id="49" name="Text 45"/>
          <p:cNvSpPr txBox="1"/>
          <p:nvPr/>
        </p:nvSpPr>
        <p:spPr>
          <a:xfrm>
            <a:off x="6854342" y="4990795"/>
            <a:ext cx="277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中</a:t>
            </a:r>
            <a:endParaRPr lang="en-US" sz="1200" dirty="0"/>
          </a:p>
        </p:txBody>
      </p:sp>
      <p:sp>
        <p:nvSpPr>
          <p:cNvPr id="50" name="Shape 46"/>
          <p:cNvSpPr/>
          <p:nvPr/>
        </p:nvSpPr>
        <p:spPr>
          <a:xfrm>
            <a:off x="3161995" y="3267151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51" name="Shape 47"/>
          <p:cNvSpPr/>
          <p:nvPr/>
        </p:nvSpPr>
        <p:spPr>
          <a:xfrm>
            <a:off x="3295498" y="3267151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52" name="Shape 48"/>
          <p:cNvSpPr/>
          <p:nvPr/>
        </p:nvSpPr>
        <p:spPr>
          <a:xfrm>
            <a:off x="3429000" y="3267151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53" name="Shape 49"/>
          <p:cNvSpPr/>
          <p:nvPr/>
        </p:nvSpPr>
        <p:spPr>
          <a:xfrm>
            <a:off x="3562502" y="3267151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54" name="Shape 50"/>
          <p:cNvSpPr/>
          <p:nvPr/>
        </p:nvSpPr>
        <p:spPr>
          <a:xfrm>
            <a:off x="3696005" y="3267151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55" name="Shape 51"/>
          <p:cNvSpPr/>
          <p:nvPr/>
        </p:nvSpPr>
        <p:spPr>
          <a:xfrm>
            <a:off x="6616598" y="3267151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56" name="Shape 52"/>
          <p:cNvSpPr/>
          <p:nvPr/>
        </p:nvSpPr>
        <p:spPr>
          <a:xfrm>
            <a:off x="6749186" y="3267151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57" name="Shape 53"/>
          <p:cNvSpPr/>
          <p:nvPr/>
        </p:nvSpPr>
        <p:spPr>
          <a:xfrm>
            <a:off x="6882689" y="3267151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58" name="Shape 54"/>
          <p:cNvSpPr/>
          <p:nvPr/>
        </p:nvSpPr>
        <p:spPr>
          <a:xfrm>
            <a:off x="7016191" y="3267151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59" name="Shape 55"/>
          <p:cNvSpPr/>
          <p:nvPr/>
        </p:nvSpPr>
        <p:spPr>
          <a:xfrm>
            <a:off x="7149694" y="3267151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60" name="Shape 56"/>
          <p:cNvSpPr/>
          <p:nvPr/>
        </p:nvSpPr>
        <p:spPr>
          <a:xfrm>
            <a:off x="3161995" y="3933749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61" name="Shape 57"/>
          <p:cNvSpPr/>
          <p:nvPr/>
        </p:nvSpPr>
        <p:spPr>
          <a:xfrm>
            <a:off x="3295498" y="3933749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62" name="Shape 58"/>
          <p:cNvSpPr/>
          <p:nvPr/>
        </p:nvSpPr>
        <p:spPr>
          <a:xfrm>
            <a:off x="3429000" y="3933749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63" name="Shape 59"/>
          <p:cNvSpPr/>
          <p:nvPr/>
        </p:nvSpPr>
        <p:spPr>
          <a:xfrm>
            <a:off x="3562502" y="3933749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64" name="Shape 60"/>
          <p:cNvSpPr/>
          <p:nvPr/>
        </p:nvSpPr>
        <p:spPr>
          <a:xfrm>
            <a:off x="3696005" y="3933749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65" name="Shape 61"/>
          <p:cNvSpPr/>
          <p:nvPr/>
        </p:nvSpPr>
        <p:spPr>
          <a:xfrm>
            <a:off x="6616598" y="3933749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66" name="Shape 62"/>
          <p:cNvSpPr/>
          <p:nvPr/>
        </p:nvSpPr>
        <p:spPr>
          <a:xfrm>
            <a:off x="6749186" y="3933749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67" name="Shape 63"/>
          <p:cNvSpPr/>
          <p:nvPr/>
        </p:nvSpPr>
        <p:spPr>
          <a:xfrm>
            <a:off x="6882689" y="3933749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68" name="Shape 64"/>
          <p:cNvSpPr/>
          <p:nvPr/>
        </p:nvSpPr>
        <p:spPr>
          <a:xfrm>
            <a:off x="7016191" y="3933749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69" name="Shape 65"/>
          <p:cNvSpPr/>
          <p:nvPr/>
        </p:nvSpPr>
        <p:spPr>
          <a:xfrm>
            <a:off x="7149694" y="3933749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70" name="Shape 66"/>
          <p:cNvSpPr/>
          <p:nvPr/>
        </p:nvSpPr>
        <p:spPr>
          <a:xfrm>
            <a:off x="3161995" y="4600346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71" name="Shape 67"/>
          <p:cNvSpPr/>
          <p:nvPr/>
        </p:nvSpPr>
        <p:spPr>
          <a:xfrm>
            <a:off x="3295498" y="4600346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72" name="Shape 68"/>
          <p:cNvSpPr/>
          <p:nvPr/>
        </p:nvSpPr>
        <p:spPr>
          <a:xfrm>
            <a:off x="3429000" y="4600346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73" name="Shape 69"/>
          <p:cNvSpPr/>
          <p:nvPr/>
        </p:nvSpPr>
        <p:spPr>
          <a:xfrm>
            <a:off x="3562502" y="4600346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74" name="Shape 70"/>
          <p:cNvSpPr/>
          <p:nvPr/>
        </p:nvSpPr>
        <p:spPr>
          <a:xfrm>
            <a:off x="3696005" y="4600346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75" name="Shape 71"/>
          <p:cNvSpPr/>
          <p:nvPr/>
        </p:nvSpPr>
        <p:spPr>
          <a:xfrm>
            <a:off x="6616598" y="4600346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76" name="Shape 72"/>
          <p:cNvSpPr/>
          <p:nvPr/>
        </p:nvSpPr>
        <p:spPr>
          <a:xfrm>
            <a:off x="6749186" y="4600346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77" name="Shape 73"/>
          <p:cNvSpPr/>
          <p:nvPr/>
        </p:nvSpPr>
        <p:spPr>
          <a:xfrm>
            <a:off x="6882689" y="4600346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78" name="Shape 74"/>
          <p:cNvSpPr/>
          <p:nvPr/>
        </p:nvSpPr>
        <p:spPr>
          <a:xfrm>
            <a:off x="7016191" y="4600346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79" name="Shape 75"/>
          <p:cNvSpPr/>
          <p:nvPr/>
        </p:nvSpPr>
        <p:spPr>
          <a:xfrm>
            <a:off x="7149694" y="4600346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80" name="Shape 76"/>
          <p:cNvSpPr/>
          <p:nvPr/>
        </p:nvSpPr>
        <p:spPr>
          <a:xfrm>
            <a:off x="3161995" y="5266944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81" name="Shape 77"/>
          <p:cNvSpPr/>
          <p:nvPr/>
        </p:nvSpPr>
        <p:spPr>
          <a:xfrm>
            <a:off x="3295498" y="5266944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82" name="Shape 78"/>
          <p:cNvSpPr/>
          <p:nvPr/>
        </p:nvSpPr>
        <p:spPr>
          <a:xfrm>
            <a:off x="3429000" y="5266944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83" name="Shape 79"/>
          <p:cNvSpPr/>
          <p:nvPr/>
        </p:nvSpPr>
        <p:spPr>
          <a:xfrm>
            <a:off x="3562502" y="5266944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84" name="Shape 80"/>
          <p:cNvSpPr/>
          <p:nvPr/>
        </p:nvSpPr>
        <p:spPr>
          <a:xfrm>
            <a:off x="3696005" y="5266944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85" name="Shape 81"/>
          <p:cNvSpPr/>
          <p:nvPr/>
        </p:nvSpPr>
        <p:spPr>
          <a:xfrm>
            <a:off x="6616598" y="5266944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86" name="Shape 82"/>
          <p:cNvSpPr/>
          <p:nvPr/>
        </p:nvSpPr>
        <p:spPr>
          <a:xfrm>
            <a:off x="6749186" y="5266944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87" name="Shape 83"/>
          <p:cNvSpPr/>
          <p:nvPr/>
        </p:nvSpPr>
        <p:spPr>
          <a:xfrm>
            <a:off x="6882689" y="5266944"/>
            <a:ext cx="95098" cy="95098"/>
          </a:xfrm>
          <a:prstGeom prst="ellipse">
            <a:avLst/>
          </a:prstGeom>
          <a:solidFill>
            <a:srgbClr val="1E88E5"/>
          </a:solidFill>
          <a:ln/>
        </p:spPr>
      </p:sp>
      <p:sp>
        <p:nvSpPr>
          <p:cNvPr id="88" name="Shape 84"/>
          <p:cNvSpPr/>
          <p:nvPr/>
        </p:nvSpPr>
        <p:spPr>
          <a:xfrm>
            <a:off x="7016191" y="5266944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89" name="Shape 85"/>
          <p:cNvSpPr/>
          <p:nvPr/>
        </p:nvSpPr>
        <p:spPr>
          <a:xfrm>
            <a:off x="7149694" y="5266944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90" name="Shape 86"/>
          <p:cNvSpPr/>
          <p:nvPr/>
        </p:nvSpPr>
        <p:spPr>
          <a:xfrm>
            <a:off x="8717890" y="3505810"/>
            <a:ext cx="309524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91" name="Shape 87"/>
          <p:cNvSpPr/>
          <p:nvPr/>
        </p:nvSpPr>
        <p:spPr>
          <a:xfrm>
            <a:off x="8717890" y="4172407"/>
            <a:ext cx="309524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92" name="Shape 88"/>
          <p:cNvSpPr/>
          <p:nvPr/>
        </p:nvSpPr>
        <p:spPr>
          <a:xfrm>
            <a:off x="8717890" y="4839005"/>
            <a:ext cx="309524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93" name="Shape 89"/>
          <p:cNvSpPr/>
          <p:nvPr/>
        </p:nvSpPr>
        <p:spPr>
          <a:xfrm>
            <a:off x="8717890" y="5505602"/>
            <a:ext cx="3095244" cy="9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94" name="Text 90"/>
          <p:cNvSpPr txBox="1"/>
          <p:nvPr/>
        </p:nvSpPr>
        <p:spPr>
          <a:xfrm>
            <a:off x="9425635" y="2991002"/>
            <a:ext cx="1800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高（直接測量拍體動作）</a:t>
            </a:r>
            <a:endParaRPr lang="en-US" sz="1200" dirty="0"/>
          </a:p>
        </p:txBody>
      </p:sp>
      <p:sp>
        <p:nvSpPr>
          <p:cNvPr id="95" name="Text 91"/>
          <p:cNvSpPr txBox="1"/>
          <p:nvPr/>
        </p:nvSpPr>
        <p:spPr>
          <a:xfrm>
            <a:off x="9425635" y="3657600"/>
            <a:ext cx="1800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良好（僅收集動作數據）</a:t>
            </a:r>
            <a:endParaRPr lang="en-US" sz="1200" dirty="0"/>
          </a:p>
        </p:txBody>
      </p:sp>
      <p:sp>
        <p:nvSpPr>
          <p:cNvPr id="96" name="Text 92"/>
          <p:cNvSpPr txBox="1"/>
          <p:nvPr/>
        </p:nvSpPr>
        <p:spPr>
          <a:xfrm>
            <a:off x="9502445" y="4324198"/>
            <a:ext cx="1648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低（任何環境均可用）</a:t>
            </a:r>
            <a:endParaRPr lang="en-US" sz="1200" dirty="0"/>
          </a:p>
        </p:txBody>
      </p:sp>
      <p:sp>
        <p:nvSpPr>
          <p:cNvPr id="97" name="Text 93"/>
          <p:cNvSpPr txBox="1"/>
          <p:nvPr/>
        </p:nvSpPr>
        <p:spPr>
          <a:xfrm>
            <a:off x="10111435" y="4990795"/>
            <a:ext cx="4288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最佳</a:t>
            </a:r>
            <a:endParaRPr lang="en-US" sz="1200" dirty="0"/>
          </a:p>
        </p:txBody>
      </p:sp>
      <p:sp>
        <p:nvSpPr>
          <p:cNvPr id="98" name="Shape 94"/>
          <p:cNvSpPr/>
          <p:nvPr/>
        </p:nvSpPr>
        <p:spPr>
          <a:xfrm>
            <a:off x="9949586" y="3267151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99" name="Shape 95"/>
          <p:cNvSpPr/>
          <p:nvPr/>
        </p:nvSpPr>
        <p:spPr>
          <a:xfrm>
            <a:off x="10083089" y="3267151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00" name="Shape 96"/>
          <p:cNvSpPr/>
          <p:nvPr/>
        </p:nvSpPr>
        <p:spPr>
          <a:xfrm>
            <a:off x="10216591" y="3267151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01" name="Shape 97"/>
          <p:cNvSpPr/>
          <p:nvPr/>
        </p:nvSpPr>
        <p:spPr>
          <a:xfrm>
            <a:off x="10350094" y="3267151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02" name="Shape 98"/>
          <p:cNvSpPr/>
          <p:nvPr/>
        </p:nvSpPr>
        <p:spPr>
          <a:xfrm>
            <a:off x="10483596" y="3267151"/>
            <a:ext cx="95098" cy="95098"/>
          </a:xfrm>
          <a:prstGeom prst="ellipse">
            <a:avLst/>
          </a:prstGeom>
          <a:solidFill>
            <a:srgbClr val="CCCCCC"/>
          </a:solidFill>
          <a:ln/>
        </p:spPr>
      </p:sp>
      <p:sp>
        <p:nvSpPr>
          <p:cNvPr id="103" name="Shape 99"/>
          <p:cNvSpPr/>
          <p:nvPr/>
        </p:nvSpPr>
        <p:spPr>
          <a:xfrm>
            <a:off x="9949586" y="3933749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04" name="Shape 100"/>
          <p:cNvSpPr/>
          <p:nvPr/>
        </p:nvSpPr>
        <p:spPr>
          <a:xfrm>
            <a:off x="10083089" y="3933749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05" name="Shape 101"/>
          <p:cNvSpPr/>
          <p:nvPr/>
        </p:nvSpPr>
        <p:spPr>
          <a:xfrm>
            <a:off x="10216591" y="3933749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06" name="Shape 102"/>
          <p:cNvSpPr/>
          <p:nvPr/>
        </p:nvSpPr>
        <p:spPr>
          <a:xfrm>
            <a:off x="10350094" y="3933749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07" name="Shape 103"/>
          <p:cNvSpPr/>
          <p:nvPr/>
        </p:nvSpPr>
        <p:spPr>
          <a:xfrm>
            <a:off x="10483596" y="3933749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08" name="Shape 104"/>
          <p:cNvSpPr/>
          <p:nvPr/>
        </p:nvSpPr>
        <p:spPr>
          <a:xfrm>
            <a:off x="9949586" y="4600346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09" name="Shape 105"/>
          <p:cNvSpPr/>
          <p:nvPr/>
        </p:nvSpPr>
        <p:spPr>
          <a:xfrm>
            <a:off x="10083089" y="4600346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10" name="Shape 106"/>
          <p:cNvSpPr/>
          <p:nvPr/>
        </p:nvSpPr>
        <p:spPr>
          <a:xfrm>
            <a:off x="10216591" y="4600346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11" name="Shape 107"/>
          <p:cNvSpPr/>
          <p:nvPr/>
        </p:nvSpPr>
        <p:spPr>
          <a:xfrm>
            <a:off x="10350094" y="4600346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12" name="Shape 108"/>
          <p:cNvSpPr/>
          <p:nvPr/>
        </p:nvSpPr>
        <p:spPr>
          <a:xfrm>
            <a:off x="10483596" y="4600346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13" name="Shape 109"/>
          <p:cNvSpPr/>
          <p:nvPr/>
        </p:nvSpPr>
        <p:spPr>
          <a:xfrm>
            <a:off x="9949586" y="5266944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14" name="Shape 110"/>
          <p:cNvSpPr/>
          <p:nvPr/>
        </p:nvSpPr>
        <p:spPr>
          <a:xfrm>
            <a:off x="10083089" y="5266944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15" name="Shape 111"/>
          <p:cNvSpPr/>
          <p:nvPr/>
        </p:nvSpPr>
        <p:spPr>
          <a:xfrm>
            <a:off x="10216591" y="5266944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16" name="Shape 112"/>
          <p:cNvSpPr/>
          <p:nvPr/>
        </p:nvSpPr>
        <p:spPr>
          <a:xfrm>
            <a:off x="10350094" y="5266944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17" name="Shape 113"/>
          <p:cNvSpPr/>
          <p:nvPr/>
        </p:nvSpPr>
        <p:spPr>
          <a:xfrm>
            <a:off x="10483596" y="5266944"/>
            <a:ext cx="95098" cy="95098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18" name="Shape 114"/>
          <p:cNvSpPr/>
          <p:nvPr/>
        </p:nvSpPr>
        <p:spPr>
          <a:xfrm>
            <a:off x="381305" y="5991149"/>
            <a:ext cx="5486400" cy="105.792"/>
          </a:xfrm>
          <a:prstGeom prst="roundRect">
            <a:avLst>
              <a:gd name="adj" fmla="val 15005861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19" name="Shape 115"/>
          <p:cNvSpPr/>
          <p:nvPr/>
        </p:nvSpPr>
        <p:spPr>
          <a:xfrm>
            <a:off x="6324905" y="5991149"/>
            <a:ext cx="5486400" cy="105.792"/>
          </a:xfrm>
          <a:prstGeom prst="roundRect">
            <a:avLst>
              <a:gd name="adj" fmla="val 15005861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120" name="Text 116"/>
          <p:cNvSpPr txBox="1"/>
          <p:nvPr/>
        </p:nvSpPr>
        <p:spPr>
          <a:xfrm>
            <a:off x="2523744" y="6181344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四維度綜合對比</a:t>
            </a:r>
            <a:endParaRPr lang="en-US" sz="1300" dirty="0"/>
          </a:p>
        </p:txBody>
      </p:sp>
      <p:sp>
        <p:nvSpPr>
          <p:cNvPr id="121" name="Text 117"/>
          <p:cNvSpPr txBox="1"/>
          <p:nvPr/>
        </p:nvSpPr>
        <p:spPr>
          <a:xfrm>
            <a:off x="8553298" y="6181344"/>
            <a:ext cx="11576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成本效益分析</a:t>
            </a:r>
            <a:endParaRPr lang="en-US" sz="1300" dirty="0"/>
          </a:p>
        </p:txBody>
      </p:sp>
      <p:pic>
        <p:nvPicPr>
          <p:cNvPr id="12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3" b="-3"/>
          <a:stretch/>
        </p:blipFill>
        <p:spPr>
          <a:xfrm>
            <a:off x="571500" y="6581851"/>
            <a:ext cx="5105095" cy="104.615"/>
          </a:xfrm>
          <a:prstGeom prst="rect">
            <a:avLst/>
          </a:prstGeom>
        </p:spPr>
      </p:pic>
      <p:pic>
        <p:nvPicPr>
          <p:cNvPr id="123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3" b="-3"/>
          <a:stretch/>
        </p:blipFill>
        <p:spPr>
          <a:xfrm>
            <a:off x="6515100" y="6581851"/>
            <a:ext cx="5105095" cy="104.615"/>
          </a:xfrm>
          <a:prstGeom prst="rect">
            <a:avLst/>
          </a:prstGeom>
        </p:spPr>
      </p:pic>
      <p:sp>
        <p:nvSpPr>
          <p:cNvPr id="124" name="Shape 118"/>
          <p:cNvSpPr/>
          <p:nvPr/>
        </p:nvSpPr>
        <p:spPr>
          <a:xfrm>
            <a:off x="7812634" y="111.964"/>
            <a:ext cx="114300" cy="114300"/>
          </a:xfrm>
          <a:prstGeom prst="ellipse">
            <a:avLst/>
          </a:prstGeom>
          <a:solidFill>
            <a:srgbClr val="C62828"/>
          </a:solidFill>
          <a:ln/>
        </p:spPr>
      </p:sp>
      <p:sp>
        <p:nvSpPr>
          <p:cNvPr id="125" name="Shape 119"/>
          <p:cNvSpPr/>
          <p:nvPr/>
        </p:nvSpPr>
        <p:spPr>
          <a:xfrm>
            <a:off x="8688629" y="111.964"/>
            <a:ext cx="114300" cy="114300"/>
          </a:xfrm>
          <a:prstGeom prst="ellipse">
            <a:avLst/>
          </a:prstGeom>
          <a:solidFill>
            <a:srgbClr val="1976D2"/>
          </a:solidFill>
          <a:ln/>
        </p:spPr>
      </p:sp>
      <p:sp>
        <p:nvSpPr>
          <p:cNvPr id="126" name="Shape 120"/>
          <p:cNvSpPr/>
          <p:nvPr/>
        </p:nvSpPr>
        <p:spPr>
          <a:xfrm>
            <a:off x="9408262" y="111.964"/>
            <a:ext cx="114300" cy="114300"/>
          </a:xfrm>
          <a:prstGeom prst="ellipse">
            <a:avLst/>
          </a:prstGeom>
          <a:solidFill>
            <a:srgbClr val="0D47A1"/>
          </a:solidFill>
          <a:ln/>
        </p:spPr>
      </p:sp>
      <p:sp>
        <p:nvSpPr>
          <p:cNvPr id="127" name="Text 121"/>
          <p:cNvSpPr txBox="1"/>
          <p:nvPr/>
        </p:nvSpPr>
        <p:spPr>
          <a:xfrm>
            <a:off x="7974482" y="111.917"/>
            <a:ext cx="7671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球拍傳感器</a:t>
            </a:r>
            <a:endParaRPr lang="en-US" sz="1000" dirty="0"/>
          </a:p>
        </p:txBody>
      </p:sp>
      <p:sp>
        <p:nvSpPr>
          <p:cNvPr id="128" name="Text 122"/>
          <p:cNvSpPr txBox="1"/>
          <p:nvPr/>
        </p:nvSpPr>
        <p:spPr>
          <a:xfrm>
            <a:off x="8850478" y="111.917"/>
            <a:ext cx="6144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手腕IMU</a:t>
            </a:r>
            <a:endParaRPr lang="en-US" sz="1000" dirty="0"/>
          </a:p>
        </p:txBody>
      </p:sp>
      <p:sp>
        <p:nvSpPr>
          <p:cNvPr id="129" name="Text 123"/>
          <p:cNvSpPr txBox="1"/>
          <p:nvPr/>
        </p:nvSpPr>
        <p:spPr>
          <a:xfrm>
            <a:off x="9570110" y="111.917"/>
            <a:ext cx="9006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手機視覺系統</a:t>
            </a:r>
            <a:endParaRPr lang="en-US" sz="1000" dirty="0"/>
          </a:p>
        </p:txBody>
      </p:sp>
      <p:sp>
        <p:nvSpPr>
          <p:cNvPr id="130" name="Text 124"/>
          <p:cNvSpPr txBox="1"/>
          <p:nvPr/>
        </p:nvSpPr>
        <p:spPr>
          <a:xfrm>
            <a:off x="9061704" y="112.333"/>
            <a:ext cx="28529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7/40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2500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578723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MVP抉擇: 為何選擇球拍傳感器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43342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混合計算架構帶來最佳實用性、可達性與隱私安全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6286500" cy="5095951"/>
          </a:xfrm>
          <a:prstGeom prst="roundRect">
            <a:avLst>
              <a:gd name="adj" fmla="val 33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841" b="-841"/>
          <a:stretch/>
        </p:blipFill>
        <p:spPr>
          <a:xfrm>
            <a:off x="571500" y="1888236"/>
            <a:ext cx="190195" cy="171907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838505" y="1837944"/>
            <a:ext cx="18434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設計決策樹與思考流程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1500" y="2238451"/>
            <a:ext cx="5905195" cy="705002"/>
          </a:xfrm>
          <a:prstGeom prst="roundRect">
            <a:avLst>
              <a:gd name="adj" fmla="val 14022"/>
            </a:avLst>
          </a:prstGeom>
          <a:solidFill>
            <a:srgbClr val="0D47A1"/>
          </a:solidFill>
          <a:ln/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sp>
        <p:nvSpPr>
          <p:cNvPr id="9" name="Text 6"/>
          <p:cNvSpPr txBox="1"/>
          <p:nvPr/>
        </p:nvSpPr>
        <p:spPr>
          <a:xfrm>
            <a:off x="685800" y="2352751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初始需求分析</a:t>
            </a:r>
            <a:endParaRPr lang="en-US" sz="1200" dirty="0"/>
          </a:p>
        </p:txBody>
      </p:sp>
      <p:sp>
        <p:nvSpPr>
          <p:cNvPr id="10" name="Text 7"/>
          <p:cNvSpPr txBox="1"/>
          <p:nvPr/>
        </p:nvSpPr>
        <p:spPr>
          <a:xfrm>
            <a:off x="685800" y="2628900"/>
            <a:ext cx="23673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尋找可量化乒乓球揮拍動作的技術方案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3514954" y="2943454"/>
            <a:ext cx="19202" cy="142646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448202" y="2933395"/>
            <a:ext cx="152705" cy="152705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571500" y="3086100"/>
            <a:ext cx="5905195" cy="724205"/>
          </a:xfrm>
          <a:prstGeom prst="roundRect">
            <a:avLst>
              <a:gd name="adj" fmla="val 13291"/>
            </a:avLst>
          </a:prstGeom>
          <a:solidFill>
            <a:srgbClr val="1E88E5">
              <a:alpha val="10000"/>
            </a:srgbClr>
          </a:solidFill>
          <a:ln w="12700">
            <a:solidFill>
              <a:srgbClr val="1E88E5"/>
            </a:solidFill>
            <a:prstDash val="solid"/>
          </a:ln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sp>
        <p:nvSpPr>
          <p:cNvPr id="14" name="Text 10"/>
          <p:cNvSpPr txBox="1"/>
          <p:nvPr/>
        </p:nvSpPr>
        <p:spPr>
          <a:xfrm>
            <a:off x="694944" y="3209544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方案評估階段</a:t>
            </a:r>
            <a:endParaRPr lang="en-US" sz="1200" dirty="0"/>
          </a:p>
        </p:txBody>
      </p:sp>
      <p:sp>
        <p:nvSpPr>
          <p:cNvPr id="15" name="Text 11"/>
          <p:cNvSpPr txBox="1"/>
          <p:nvPr/>
        </p:nvSpPr>
        <p:spPr>
          <a:xfrm>
            <a:off x="694944" y="3486607"/>
            <a:ext cx="27678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評估三種方案的適用性、成本效益與環境依賴</a:t>
            </a:r>
            <a:endParaRPr lang="en-US" sz="1000" dirty="0"/>
          </a:p>
        </p:txBody>
      </p:sp>
      <p:sp>
        <p:nvSpPr>
          <p:cNvPr id="16" name="Shape 12"/>
          <p:cNvSpPr/>
          <p:nvPr/>
        </p:nvSpPr>
        <p:spPr>
          <a:xfrm>
            <a:off x="3514954" y="3800246"/>
            <a:ext cx="19202" cy="142646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448202" y="3791102"/>
            <a:ext cx="152705" cy="152705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571500" y="3952951"/>
            <a:ext cx="5905195" cy="724205"/>
          </a:xfrm>
          <a:prstGeom prst="roundRect">
            <a:avLst>
              <a:gd name="adj" fmla="val 13291"/>
            </a:avLst>
          </a:prstGeom>
          <a:solidFill>
            <a:srgbClr val="1E88E5">
              <a:alpha val="10000"/>
            </a:srgbClr>
          </a:solidFill>
          <a:ln w="12700">
            <a:solidFill>
              <a:srgbClr val="1E88E5"/>
            </a:solidFill>
            <a:prstDash val="solid"/>
          </a:ln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sp>
        <p:nvSpPr>
          <p:cNvPr id="19" name="Text 14"/>
          <p:cNvSpPr txBox="1"/>
          <p:nvPr/>
        </p:nvSpPr>
        <p:spPr>
          <a:xfrm>
            <a:off x="694944" y="4076395"/>
            <a:ext cx="1191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核心價值觀確認</a:t>
            </a:r>
            <a:endParaRPr lang="en-US" sz="1200" dirty="0"/>
          </a:p>
        </p:txBody>
      </p:sp>
      <p:sp>
        <p:nvSpPr>
          <p:cNvPr id="20" name="Text 15"/>
          <p:cNvSpPr txBox="1"/>
          <p:nvPr/>
        </p:nvSpPr>
        <p:spPr>
          <a:xfrm>
            <a:off x="694944" y="4352544"/>
            <a:ext cx="30339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重點考量：實用性、可達性、隱私安全、可負擔性</a:t>
            </a:r>
            <a:endParaRPr lang="en-US" sz="1000" dirty="0"/>
          </a:p>
        </p:txBody>
      </p:sp>
      <p:sp>
        <p:nvSpPr>
          <p:cNvPr id="21" name="Shape 16"/>
          <p:cNvSpPr/>
          <p:nvPr/>
        </p:nvSpPr>
        <p:spPr>
          <a:xfrm>
            <a:off x="3514954" y="4667098"/>
            <a:ext cx="19202" cy="142646"/>
          </a:xfrm>
          <a:prstGeom prst="rect">
            <a:avLst/>
          </a:prstGeom>
          <a:solidFill>
            <a:srgbClr val="C62828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448202" y="4657954"/>
            <a:ext cx="152705" cy="152705"/>
          </a:xfrm>
          <a:prstGeom prst="rect">
            <a:avLst/>
          </a:prstGeom>
        </p:spPr>
      </p:pic>
      <p:sp>
        <p:nvSpPr>
          <p:cNvPr id="23" name="Shape 17"/>
          <p:cNvSpPr/>
          <p:nvPr/>
        </p:nvSpPr>
        <p:spPr>
          <a:xfrm>
            <a:off x="571500" y="4819802"/>
            <a:ext cx="5905195" cy="724205"/>
          </a:xfrm>
          <a:prstGeom prst="roundRect">
            <a:avLst>
              <a:gd name="adj" fmla="val 13291"/>
            </a:avLst>
          </a:prstGeom>
          <a:solidFill>
            <a:srgbClr val="C62828">
              <a:alpha val="10000"/>
            </a:srgbClr>
          </a:solidFill>
          <a:ln w="12700">
            <a:solidFill>
              <a:srgbClr val="C62828"/>
            </a:solidFill>
            <a:prstDash val="solid"/>
          </a:ln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sp>
        <p:nvSpPr>
          <p:cNvPr id="24" name="Shape 18"/>
          <p:cNvSpPr/>
          <p:nvPr/>
        </p:nvSpPr>
        <p:spPr>
          <a:xfrm>
            <a:off x="571500" y="5686654"/>
            <a:ext cx="5905195" cy="724205"/>
          </a:xfrm>
          <a:prstGeom prst="roundRect">
            <a:avLst>
              <a:gd name="adj" fmla="val 13291"/>
            </a:avLst>
          </a:prstGeom>
          <a:solidFill>
            <a:srgbClr val="C62828">
              <a:alpha val="10000"/>
            </a:srgbClr>
          </a:solidFill>
          <a:ln w="12700">
            <a:solidFill>
              <a:srgbClr val="C62828"/>
            </a:solidFill>
            <a:prstDash val="solid"/>
          </a:ln>
          <a:effectLst>
            <a:outerShdw sx="100000" sy="100000" kx="0" ky="0" algn="bl" rotWithShape="0" blurRad="50800" dist="25400" dir="5400000">
              <a:srgbClr val="000000">
                <a:alpha val="10000"/>
              </a:srgbClr>
            </a:outerShdw>
          </a:effectLst>
        </p:spPr>
      </p:sp>
      <p:sp>
        <p:nvSpPr>
          <p:cNvPr id="25" name="Text 19"/>
          <p:cNvSpPr txBox="1"/>
          <p:nvPr/>
        </p:nvSpPr>
        <p:spPr>
          <a:xfrm>
            <a:off x="694944" y="4943246"/>
            <a:ext cx="19531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球拍傳感器 + 混合計算架構</a:t>
            </a:r>
            <a:endParaRPr lang="en-US" sz="1200" dirty="0"/>
          </a:p>
        </p:txBody>
      </p:sp>
      <p:sp>
        <p:nvSpPr>
          <p:cNvPr id="26" name="Text 20"/>
          <p:cNvSpPr txBox="1"/>
          <p:nvPr/>
        </p:nvSpPr>
        <p:spPr>
          <a:xfrm>
            <a:off x="694944" y="5810098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執行效益</a:t>
            </a:r>
            <a:endParaRPr lang="en-US" sz="1200" dirty="0"/>
          </a:p>
        </p:txBody>
      </p:sp>
      <p:sp>
        <p:nvSpPr>
          <p:cNvPr id="27" name="Text 21"/>
          <p:cNvSpPr txBox="1"/>
          <p:nvPr/>
        </p:nvSpPr>
        <p:spPr>
          <a:xfrm>
            <a:off x="694944" y="5219395"/>
            <a:ext cx="42345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邊緣端ESP32負責數據採集與傳輸，移動端Android負責ML計算與推論</a:t>
            </a:r>
            <a:endParaRPr lang="en-US" sz="1000" dirty="0"/>
          </a:p>
        </p:txBody>
      </p:sp>
      <p:sp>
        <p:nvSpPr>
          <p:cNvPr id="28" name="Text 22"/>
          <p:cNvSpPr txBox="1"/>
          <p:nvPr/>
        </p:nvSpPr>
        <p:spPr>
          <a:xfrm>
            <a:off x="694944" y="6086246"/>
            <a:ext cx="38340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離線環境下提供實時反饋、低隱私風險、低環境依賴、適中成本</a:t>
            </a:r>
            <a:endParaRPr lang="en-US" sz="1000" dirty="0"/>
          </a:p>
        </p:txBody>
      </p:sp>
      <p:sp>
        <p:nvSpPr>
          <p:cNvPr id="29" name="Shape 23"/>
          <p:cNvSpPr/>
          <p:nvPr/>
        </p:nvSpPr>
        <p:spPr>
          <a:xfrm>
            <a:off x="7239305" y="1647749"/>
            <a:ext cx="4572000" cy="961949"/>
          </a:xfrm>
          <a:prstGeom prst="roundRect">
            <a:avLst>
              <a:gd name="adj" fmla="val 941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0" name="Shape 24"/>
          <p:cNvSpPr/>
          <p:nvPr/>
        </p:nvSpPr>
        <p:spPr>
          <a:xfrm>
            <a:off x="7239305" y="1647749"/>
            <a:ext cx="47549" cy="961949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31" name="Shape 25"/>
          <p:cNvSpPr/>
          <p:nvPr/>
        </p:nvSpPr>
        <p:spPr>
          <a:xfrm>
            <a:off x="7239305" y="3657600"/>
            <a:ext cx="4572000" cy="76169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2" name="Shape 26"/>
          <p:cNvSpPr/>
          <p:nvPr/>
        </p:nvSpPr>
        <p:spPr>
          <a:xfrm>
            <a:off x="7239305" y="3657600"/>
            <a:ext cx="47549" cy="76169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3" name="Shape 27"/>
          <p:cNvSpPr/>
          <p:nvPr/>
        </p:nvSpPr>
        <p:spPr>
          <a:xfrm>
            <a:off x="7429500" y="1890979"/>
            <a:ext cx="476402" cy="476402"/>
          </a:xfrm>
          <a:prstGeom prst="ellipse">
            <a:avLst/>
          </a:prstGeom>
          <a:solidFill>
            <a:srgbClr val="C62828">
              <a:alpha val="10000"/>
            </a:srgbClr>
          </a:solidFill>
          <a:ln/>
        </p:spPr>
      </p:sp>
      <p:pic>
        <p:nvPicPr>
          <p:cNvPr id="34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572146" y="2033626"/>
            <a:ext cx="190195" cy="190195"/>
          </a:xfrm>
          <a:prstGeom prst="rect">
            <a:avLst/>
          </a:prstGeom>
        </p:spPr>
      </p:pic>
      <p:sp>
        <p:nvSpPr>
          <p:cNvPr id="35" name="Shape 28"/>
          <p:cNvSpPr/>
          <p:nvPr/>
        </p:nvSpPr>
        <p:spPr>
          <a:xfrm>
            <a:off x="7239305" y="2752344"/>
            <a:ext cx="4572000" cy="76169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6" name="Shape 29"/>
          <p:cNvSpPr/>
          <p:nvPr/>
        </p:nvSpPr>
        <p:spPr>
          <a:xfrm>
            <a:off x="7239305" y="2752344"/>
            <a:ext cx="47549" cy="76169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7" name="Shape 30"/>
          <p:cNvSpPr/>
          <p:nvPr/>
        </p:nvSpPr>
        <p:spPr>
          <a:xfrm>
            <a:off x="7239305" y="4562856"/>
            <a:ext cx="4572000" cy="76169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38" name="Shape 31"/>
          <p:cNvSpPr/>
          <p:nvPr/>
        </p:nvSpPr>
        <p:spPr>
          <a:xfrm>
            <a:off x="7239305" y="4562856"/>
            <a:ext cx="47549" cy="76169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9" name="Shape 32"/>
          <p:cNvSpPr/>
          <p:nvPr/>
        </p:nvSpPr>
        <p:spPr>
          <a:xfrm>
            <a:off x="7239305" y="5467198"/>
            <a:ext cx="4572000" cy="961949"/>
          </a:xfrm>
          <a:prstGeom prst="roundRect">
            <a:avLst>
              <a:gd name="adj" fmla="val 941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40" name="Shape 33"/>
          <p:cNvSpPr/>
          <p:nvPr/>
        </p:nvSpPr>
        <p:spPr>
          <a:xfrm>
            <a:off x="7239305" y="5467198"/>
            <a:ext cx="47549" cy="961949"/>
          </a:xfrm>
          <a:prstGeom prst="rect">
            <a:avLst/>
          </a:prstGeom>
          <a:solidFill>
            <a:srgbClr val="C62828"/>
          </a:solidFill>
          <a:ln/>
        </p:spPr>
      </p:sp>
      <p:sp>
        <p:nvSpPr>
          <p:cNvPr id="41" name="Shape 34"/>
          <p:cNvSpPr/>
          <p:nvPr/>
        </p:nvSpPr>
        <p:spPr>
          <a:xfrm>
            <a:off x="7429500" y="2895905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42" name="Shape 35"/>
          <p:cNvSpPr/>
          <p:nvPr/>
        </p:nvSpPr>
        <p:spPr>
          <a:xfrm>
            <a:off x="7429500" y="3800246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43" name="Shape 36"/>
          <p:cNvSpPr/>
          <p:nvPr/>
        </p:nvSpPr>
        <p:spPr>
          <a:xfrm>
            <a:off x="7429500" y="4705502"/>
            <a:ext cx="476402" cy="476402"/>
          </a:xfrm>
          <a:prstGeom prst="ellipse">
            <a:avLst/>
          </a:prstGeom>
          <a:solidFill>
            <a:srgbClr val="0D47A1">
              <a:alpha val="10000"/>
            </a:srgbClr>
          </a:solidFill>
          <a:ln/>
        </p:spPr>
      </p:sp>
      <p:sp>
        <p:nvSpPr>
          <p:cNvPr id="44" name="Shape 37"/>
          <p:cNvSpPr/>
          <p:nvPr/>
        </p:nvSpPr>
        <p:spPr>
          <a:xfrm>
            <a:off x="7429500" y="5710428"/>
            <a:ext cx="476402" cy="476402"/>
          </a:xfrm>
          <a:prstGeom prst="ellipse">
            <a:avLst/>
          </a:prstGeom>
          <a:solidFill>
            <a:srgbClr val="C62828">
              <a:alpha val="10000"/>
            </a:srgbClr>
          </a:solidFill>
          <a:ln/>
        </p:spPr>
      </p:sp>
      <p:sp>
        <p:nvSpPr>
          <p:cNvPr id="45" name="Text 38"/>
          <p:cNvSpPr txBox="1"/>
          <p:nvPr/>
        </p:nvSpPr>
        <p:spPr>
          <a:xfrm>
            <a:off x="8048549" y="1790395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低延遲反饋</a:t>
            </a:r>
            <a:endParaRPr lang="en-US" sz="1200" dirty="0"/>
          </a:p>
        </p:txBody>
      </p:sp>
      <p:sp>
        <p:nvSpPr>
          <p:cNvPr id="46" name="Text 39"/>
          <p:cNvSpPr txBox="1"/>
          <p:nvPr/>
        </p:nvSpPr>
        <p:spPr>
          <a:xfrm>
            <a:off x="8048549" y="5609844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C62828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可擴展性</a:t>
            </a:r>
            <a:endParaRPr lang="en-US" sz="1200" dirty="0"/>
          </a:p>
        </p:txBody>
      </p:sp>
      <p:sp>
        <p:nvSpPr>
          <p:cNvPr id="47" name="Text 40"/>
          <p:cNvSpPr txBox="1"/>
          <p:nvPr/>
        </p:nvSpPr>
        <p:spPr>
          <a:xfrm>
            <a:off x="8048549" y="2066544"/>
            <a:ext cx="3682289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優化BLE通信協議，實現&lt;50ms延遲，使動作與反饋形成即時閉環</a:t>
            </a:r>
            <a:endParaRPr lang="en-US" sz="1000" dirty="0"/>
          </a:p>
        </p:txBody>
      </p:sp>
      <p:pic>
        <p:nvPicPr>
          <p:cNvPr id="4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548372" y="3038551"/>
            <a:ext cx="237744" cy="190195"/>
          </a:xfrm>
          <a:prstGeom prst="rect">
            <a:avLst/>
          </a:prstGeom>
        </p:spPr>
      </p:pic>
      <p:sp>
        <p:nvSpPr>
          <p:cNvPr id="49" name="Text 41"/>
          <p:cNvSpPr txBox="1"/>
          <p:nvPr/>
        </p:nvSpPr>
        <p:spPr>
          <a:xfrm>
            <a:off x="8048549" y="2895905"/>
            <a:ext cx="1191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穩定性與可靠度</a:t>
            </a:r>
            <a:endParaRPr lang="en-US" sz="1200" dirty="0"/>
          </a:p>
        </p:txBody>
      </p:sp>
      <p:sp>
        <p:nvSpPr>
          <p:cNvPr id="50" name="Text 42"/>
          <p:cNvSpPr txBox="1"/>
          <p:nvPr/>
        </p:nvSpPr>
        <p:spPr>
          <a:xfrm>
            <a:off x="8048549" y="3800246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隱私優先</a:t>
            </a:r>
            <a:endParaRPr lang="en-US" sz="1200" dirty="0"/>
          </a:p>
        </p:txBody>
      </p:sp>
      <p:sp>
        <p:nvSpPr>
          <p:cNvPr id="51" name="Text 43"/>
          <p:cNvSpPr txBox="1"/>
          <p:nvPr/>
        </p:nvSpPr>
        <p:spPr>
          <a:xfrm>
            <a:off x="8048549" y="4705502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無雲依賴</a:t>
            </a:r>
            <a:endParaRPr lang="en-US" sz="1200" dirty="0"/>
          </a:p>
        </p:txBody>
      </p:sp>
      <p:sp>
        <p:nvSpPr>
          <p:cNvPr id="52" name="Text 44"/>
          <p:cNvSpPr txBox="1"/>
          <p:nvPr/>
        </p:nvSpPr>
        <p:spPr>
          <a:xfrm>
            <a:off x="8048549" y="3172054"/>
            <a:ext cx="31674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摒棄視覺環境依賴，直接從源頭測量，避免背景干擾</a:t>
            </a:r>
            <a:endParaRPr lang="en-US" sz="1000" dirty="0"/>
          </a:p>
        </p:txBody>
      </p:sp>
      <p:pic>
        <p:nvPicPr>
          <p:cNvPr id="53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7572146" y="3943807"/>
            <a:ext cx="190195" cy="190195"/>
          </a:xfrm>
          <a:prstGeom prst="rect">
            <a:avLst/>
          </a:prstGeom>
        </p:spPr>
      </p:pic>
      <p:sp>
        <p:nvSpPr>
          <p:cNvPr id="54" name="Text 45"/>
          <p:cNvSpPr txBox="1"/>
          <p:nvPr/>
        </p:nvSpPr>
        <p:spPr>
          <a:xfrm>
            <a:off x="8048549" y="4076395"/>
            <a:ext cx="29004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無需視頻捕捉，僅收集動作參數，保護用戶隱私</a:t>
            </a:r>
            <a:endParaRPr lang="en-US" sz="1000" dirty="0"/>
          </a:p>
        </p:txBody>
      </p:sp>
      <p:pic>
        <p:nvPicPr>
          <p:cNvPr id="55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7595921" y="4848149"/>
            <a:ext cx="142646" cy="190195"/>
          </a:xfrm>
          <a:prstGeom prst="rect">
            <a:avLst/>
          </a:prstGeom>
        </p:spPr>
      </p:pic>
      <p:sp>
        <p:nvSpPr>
          <p:cNvPr id="56" name="Text 46"/>
          <p:cNvSpPr txBox="1"/>
          <p:nvPr/>
        </p:nvSpPr>
        <p:spPr>
          <a:xfrm>
            <a:off x="8048549" y="4981651"/>
            <a:ext cx="31674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模型運行在移動端，無需互聯網連接，全程離線操作</a:t>
            </a:r>
            <a:endParaRPr lang="en-US" sz="1000" dirty="0"/>
          </a:p>
        </p:txBody>
      </p:sp>
      <p:pic>
        <p:nvPicPr>
          <p:cNvPr id="57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572146" y="5853074"/>
            <a:ext cx="190195" cy="190195"/>
          </a:xfrm>
          <a:prstGeom prst="rect">
            <a:avLst/>
          </a:prstGeom>
        </p:spPr>
      </p:pic>
      <p:sp>
        <p:nvSpPr>
          <p:cNvPr id="58" name="Text 47"/>
          <p:cNvSpPr txBox="1"/>
          <p:nvPr/>
        </p:nvSpPr>
        <p:spPr>
          <a:xfrm>
            <a:off x="8048549" y="5886907"/>
            <a:ext cx="3700577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架構支持輕松拓展至其他球拍運動，更換感測器定位與算法即可</a:t>
            </a:r>
            <a:endParaRPr lang="en-US" sz="1000" dirty="0"/>
          </a:p>
        </p:txBody>
      </p:sp>
      <p:sp>
        <p:nvSpPr>
          <p:cNvPr id="59" name="Text 48"/>
          <p:cNvSpPr txBox="1"/>
          <p:nvPr/>
        </p:nvSpPr>
        <p:spPr>
          <a:xfrm>
            <a:off x="9061704" y="6734556"/>
            <a:ext cx="28529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8/40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7440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381305" y="390449"/>
            <a:ext cx="3510382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0D47A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三層混合計算架構</a:t>
            </a:r>
            <a:endParaRPr lang="en-US" sz="31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1076249"/>
            <a:ext cx="49057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以混合式邊緣計算模式實現最佳資源利用與離線操作能力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647749"/>
            <a:ext cx="7715707" cy="1333195"/>
          </a:xfrm>
          <a:prstGeom prst="roundRect">
            <a:avLst>
              <a:gd name="adj" fmla="val 5879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305" y="1647749"/>
            <a:ext cx="47549" cy="133319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7" name="Shape 5"/>
          <p:cNvSpPr/>
          <p:nvPr/>
        </p:nvSpPr>
        <p:spPr>
          <a:xfrm>
            <a:off x="619049" y="1837944"/>
            <a:ext cx="571500" cy="571500"/>
          </a:xfrm>
          <a:prstGeom prst="roundRect">
            <a:avLst>
              <a:gd name="adj" fmla="val 26667"/>
            </a:avLst>
          </a:prstGeom>
          <a:solidFill>
            <a:srgbClr val="1E88E5">
              <a:alpha val="15000"/>
            </a:srgbClr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61695" y="1981505"/>
            <a:ext cx="286207" cy="286207"/>
          </a:xfrm>
          <a:prstGeom prst="rect">
            <a:avLst/>
          </a:prstGeom>
        </p:spPr>
      </p:pic>
      <p:sp>
        <p:nvSpPr>
          <p:cNvPr id="9" name="Text 6"/>
          <p:cNvSpPr txBox="1"/>
          <p:nvPr/>
        </p:nvSpPr>
        <p:spPr>
          <a:xfrm>
            <a:off x="1380744" y="1837944"/>
            <a:ext cx="9052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嵌入式端</a:t>
            </a:r>
            <a:endParaRPr lang="en-US" sz="1500" dirty="0"/>
          </a:p>
        </p:txBody>
      </p:sp>
      <p:sp>
        <p:nvSpPr>
          <p:cNvPr id="10" name="Text 7"/>
          <p:cNvSpPr txBox="1"/>
          <p:nvPr/>
        </p:nvSpPr>
        <p:spPr>
          <a:xfrm>
            <a:off x="1380744" y="2219249"/>
            <a:ext cx="38029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負責IMU數據採集與低延遲藍牙傳輸，安裝於球拍把手末端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1380744" y="2529230"/>
            <a:ext cx="1181405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476756" y="2601468"/>
            <a:ext cx="123444" cy="123444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2606040" y="2529230"/>
            <a:ext cx="1162202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3813048" y="2529230"/>
            <a:ext cx="761695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15" name="Text 11"/>
          <p:cNvSpPr txBox="1"/>
          <p:nvPr/>
        </p:nvSpPr>
        <p:spPr>
          <a:xfrm>
            <a:off x="1638605" y="2566721"/>
            <a:ext cx="92171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ESP32-C3 Mini</a:t>
            </a:r>
            <a:endParaRPr lang="en-US" sz="9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702052" y="2601468"/>
            <a:ext cx="123444" cy="123444"/>
          </a:xfrm>
          <a:prstGeom prst="rect">
            <a:avLst/>
          </a:prstGeom>
        </p:spPr>
      </p:pic>
      <p:sp>
        <p:nvSpPr>
          <p:cNvPr id="17" name="Text 12"/>
          <p:cNvSpPr txBox="1"/>
          <p:nvPr/>
        </p:nvSpPr>
        <p:spPr>
          <a:xfrm>
            <a:off x="2863901" y="2566721"/>
            <a:ext cx="902513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MPU-6050 6軸</a:t>
            </a:r>
            <a:endParaRPr lang="en-US" sz="9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1359" b="-1359"/>
          <a:stretch/>
        </p:blipFill>
        <p:spPr>
          <a:xfrm>
            <a:off x="3908146" y="2601468"/>
            <a:ext cx="105156" cy="123444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4614977" y="2529230"/>
            <a:ext cx="961949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20" name="Text 14"/>
          <p:cNvSpPr txBox="1"/>
          <p:nvPr/>
        </p:nvSpPr>
        <p:spPr>
          <a:xfrm>
            <a:off x="4050792" y="2566721"/>
            <a:ext cx="5221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BLE 5.0</a:t>
            </a:r>
            <a:endParaRPr lang="en-US" sz="90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710074" y="2601468"/>
            <a:ext cx="123444" cy="123444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5618074" y="2529230"/>
            <a:ext cx="1009498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23" name="Text 16"/>
          <p:cNvSpPr txBox="1"/>
          <p:nvPr/>
        </p:nvSpPr>
        <p:spPr>
          <a:xfrm>
            <a:off x="4871923" y="2566721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200Hz採樣</a:t>
            </a:r>
            <a:endParaRPr lang="en-US" sz="900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rcRect l="-1358" r="-1358" t="0" b="0"/>
          <a:stretch/>
        </p:blipFill>
        <p:spPr>
          <a:xfrm>
            <a:off x="5713171" y="2601468"/>
            <a:ext cx="142646" cy="123444"/>
          </a:xfrm>
          <a:prstGeom prst="rect">
            <a:avLst/>
          </a:prstGeom>
        </p:spPr>
      </p:pic>
      <p:sp>
        <p:nvSpPr>
          <p:cNvPr id="25" name="Text 17"/>
          <p:cNvSpPr txBox="1"/>
          <p:nvPr/>
        </p:nvSpPr>
        <p:spPr>
          <a:xfrm>
            <a:off x="5894222" y="2566721"/>
            <a:ext cx="73152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15小時續航</a:t>
            </a:r>
            <a:endParaRPr lang="en-US" sz="900" dirty="0"/>
          </a:p>
        </p:txBody>
      </p:sp>
      <p:sp>
        <p:nvSpPr>
          <p:cNvPr id="26" name="Shape 18"/>
          <p:cNvSpPr/>
          <p:nvPr/>
        </p:nvSpPr>
        <p:spPr>
          <a:xfrm>
            <a:off x="666598" y="2790749"/>
            <a:ext cx="28346" cy="381305"/>
          </a:xfrm>
          <a:prstGeom prst="rect">
            <a:avLst/>
          </a:prstGeom>
          <a:solidFill>
            <a:srgbClr val="0D47A1"/>
          </a:solidFill>
          <a:ln/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09905" y="3033979"/>
            <a:ext cx="190195" cy="190195"/>
          </a:xfrm>
          <a:prstGeom prst="rect">
            <a:avLst/>
          </a:prstGeom>
        </p:spPr>
      </p:pic>
      <p:sp>
        <p:nvSpPr>
          <p:cNvPr id="28" name="Shape 19"/>
          <p:cNvSpPr/>
          <p:nvPr/>
        </p:nvSpPr>
        <p:spPr>
          <a:xfrm>
            <a:off x="381305" y="3362249"/>
            <a:ext cx="7715707" cy="1333195"/>
          </a:xfrm>
          <a:prstGeom prst="roundRect">
            <a:avLst>
              <a:gd name="adj" fmla="val 5879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29" name="Shape 20"/>
          <p:cNvSpPr/>
          <p:nvPr/>
        </p:nvSpPr>
        <p:spPr>
          <a:xfrm>
            <a:off x="381305" y="3362249"/>
            <a:ext cx="47549" cy="1333195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30" name="Shape 21"/>
          <p:cNvSpPr/>
          <p:nvPr/>
        </p:nvSpPr>
        <p:spPr>
          <a:xfrm>
            <a:off x="619049" y="3552444"/>
            <a:ext cx="571500" cy="571500"/>
          </a:xfrm>
          <a:prstGeom prst="roundRect">
            <a:avLst>
              <a:gd name="adj" fmla="val 26667"/>
            </a:avLst>
          </a:prstGeom>
          <a:solidFill>
            <a:srgbClr val="E53935">
              <a:alpha val="15000"/>
            </a:srgbClr>
          </a:solidFill>
          <a:ln/>
        </p:spPr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rcRect l="-1118" r="-1118" t="0" b="0"/>
          <a:stretch/>
        </p:blipFill>
        <p:spPr>
          <a:xfrm>
            <a:off x="795528" y="3696005"/>
            <a:ext cx="219456" cy="286207"/>
          </a:xfrm>
          <a:prstGeom prst="rect">
            <a:avLst/>
          </a:prstGeom>
        </p:spPr>
      </p:pic>
      <p:sp>
        <p:nvSpPr>
          <p:cNvPr id="32" name="Text 22"/>
          <p:cNvSpPr txBox="1"/>
          <p:nvPr/>
        </p:nvSpPr>
        <p:spPr>
          <a:xfrm>
            <a:off x="1380744" y="3552444"/>
            <a:ext cx="7150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移動端</a:t>
            </a:r>
            <a:endParaRPr lang="en-US" sz="1500" dirty="0"/>
          </a:p>
        </p:txBody>
      </p:sp>
      <p:sp>
        <p:nvSpPr>
          <p:cNvPr id="33" name="Text 23"/>
          <p:cNvSpPr txBox="1"/>
          <p:nvPr/>
        </p:nvSpPr>
        <p:spPr>
          <a:xfrm>
            <a:off x="1380744" y="3933749"/>
            <a:ext cx="37362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負責ML模型運行與推論、視覺化反饋，為三星生態系優化</a:t>
            </a:r>
            <a:endParaRPr lang="en-US" sz="1100" dirty="0"/>
          </a:p>
        </p:txBody>
      </p:sp>
      <p:sp>
        <p:nvSpPr>
          <p:cNvPr id="34" name="Shape 24"/>
          <p:cNvSpPr/>
          <p:nvPr/>
        </p:nvSpPr>
        <p:spPr>
          <a:xfrm>
            <a:off x="1380744" y="4243730"/>
            <a:ext cx="1086307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9"/>
          <a:srcRect l="-1358" r="-1358" t="0" b="0"/>
          <a:stretch/>
        </p:blipFill>
        <p:spPr>
          <a:xfrm>
            <a:off x="1476756" y="4315968"/>
            <a:ext cx="142646" cy="123444"/>
          </a:xfrm>
          <a:prstGeom prst="rect">
            <a:avLst/>
          </a:prstGeom>
        </p:spPr>
      </p:pic>
      <p:sp>
        <p:nvSpPr>
          <p:cNvPr id="36" name="Shape 25"/>
          <p:cNvSpPr/>
          <p:nvPr/>
        </p:nvSpPr>
        <p:spPr>
          <a:xfrm>
            <a:off x="2508199" y="4243730"/>
            <a:ext cx="1362456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37" name="Text 26"/>
          <p:cNvSpPr txBox="1"/>
          <p:nvPr/>
        </p:nvSpPr>
        <p:spPr>
          <a:xfrm>
            <a:off x="1657807" y="4281221"/>
            <a:ext cx="80741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Android原生</a:t>
            </a:r>
            <a:endParaRPr lang="en-US" sz="900" dirty="0"/>
          </a:p>
        </p:txBody>
      </p:sp>
      <p:pic>
        <p:nvPicPr>
          <p:cNvPr id="38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2603297" y="4315968"/>
            <a:ext cx="123444" cy="123444"/>
          </a:xfrm>
          <a:prstGeom prst="rect">
            <a:avLst/>
          </a:prstGeom>
        </p:spPr>
      </p:pic>
      <p:sp>
        <p:nvSpPr>
          <p:cNvPr id="39" name="Shape 27"/>
          <p:cNvSpPr/>
          <p:nvPr/>
        </p:nvSpPr>
        <p:spPr>
          <a:xfrm>
            <a:off x="3909974" y="4243730"/>
            <a:ext cx="981151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40" name="Text 28"/>
          <p:cNvSpPr txBox="1"/>
          <p:nvPr/>
        </p:nvSpPr>
        <p:spPr>
          <a:xfrm>
            <a:off x="2765146" y="4281221"/>
            <a:ext cx="110276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輕量決策樹(50KB)</a:t>
            </a:r>
            <a:endParaRPr lang="en-US" sz="900" dirty="0"/>
          </a:p>
        </p:txBody>
      </p:sp>
      <p:pic>
        <p:nvPicPr>
          <p:cNvPr id="41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4005072" y="4315968"/>
            <a:ext cx="123444" cy="123444"/>
          </a:xfrm>
          <a:prstGeom prst="rect">
            <a:avLst/>
          </a:prstGeom>
        </p:spPr>
      </p:pic>
      <p:sp>
        <p:nvSpPr>
          <p:cNvPr id="42" name="Shape 29"/>
          <p:cNvSpPr/>
          <p:nvPr/>
        </p:nvSpPr>
        <p:spPr>
          <a:xfrm>
            <a:off x="4928616" y="4243730"/>
            <a:ext cx="961949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43" name="Text 30"/>
          <p:cNvSpPr txBox="1"/>
          <p:nvPr/>
        </p:nvSpPr>
        <p:spPr>
          <a:xfrm>
            <a:off x="4166921" y="4281221"/>
            <a:ext cx="72237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實時視覺化</a:t>
            </a:r>
            <a:endParaRPr lang="en-US" sz="900" dirty="0"/>
          </a:p>
        </p:txBody>
      </p:sp>
      <p:pic>
        <p:nvPicPr>
          <p:cNvPr id="44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1359" b="-1359"/>
          <a:stretch/>
        </p:blipFill>
        <p:spPr>
          <a:xfrm>
            <a:off x="5023714" y="4315968"/>
            <a:ext cx="105156" cy="123444"/>
          </a:xfrm>
          <a:prstGeom prst="rect">
            <a:avLst/>
          </a:prstGeom>
        </p:spPr>
      </p:pic>
      <p:sp>
        <p:nvSpPr>
          <p:cNvPr id="45" name="Shape 31"/>
          <p:cNvSpPr/>
          <p:nvPr/>
        </p:nvSpPr>
        <p:spPr>
          <a:xfrm>
            <a:off x="5936285" y="4243730"/>
            <a:ext cx="952805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46" name="Text 32"/>
          <p:cNvSpPr txBox="1"/>
          <p:nvPr/>
        </p:nvSpPr>
        <p:spPr>
          <a:xfrm>
            <a:off x="5167274" y="4281221"/>
            <a:ext cx="72237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&lt;50ms延遲</a:t>
            </a:r>
            <a:endParaRPr lang="en-US" sz="900" dirty="0"/>
          </a:p>
        </p:txBody>
      </p:sp>
      <p:pic>
        <p:nvPicPr>
          <p:cNvPr id="47" name="Image 12" descr="preencoded.png">    </p:cNvPr>
          <p:cNvPicPr>
            <a:picLocks noChangeAspect="1"/>
          </p:cNvPicPr>
          <p:nvPr/>
        </p:nvPicPr>
        <p:blipFill>
          <a:blip r:embed="rId13"/>
          <a:srcRect l="-1358" r="-1358" t="0" b="0"/>
          <a:stretch/>
        </p:blipFill>
        <p:spPr>
          <a:xfrm>
            <a:off x="6031382" y="4315968"/>
            <a:ext cx="95098" cy="123444"/>
          </a:xfrm>
          <a:prstGeom prst="rect">
            <a:avLst/>
          </a:prstGeom>
        </p:spPr>
      </p:pic>
      <p:sp>
        <p:nvSpPr>
          <p:cNvPr id="48" name="Text 33"/>
          <p:cNvSpPr txBox="1"/>
          <p:nvPr/>
        </p:nvSpPr>
        <p:spPr>
          <a:xfrm>
            <a:off x="6164885" y="4281221"/>
            <a:ext cx="72237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85%準確率</a:t>
            </a:r>
            <a:endParaRPr lang="en-US" sz="900" dirty="0"/>
          </a:p>
        </p:txBody>
      </p:sp>
      <p:sp>
        <p:nvSpPr>
          <p:cNvPr id="49" name="Shape 34"/>
          <p:cNvSpPr/>
          <p:nvPr/>
        </p:nvSpPr>
        <p:spPr>
          <a:xfrm>
            <a:off x="666598" y="4123944"/>
            <a:ext cx="28346" cy="381305"/>
          </a:xfrm>
          <a:prstGeom prst="rect">
            <a:avLst/>
          </a:prstGeom>
          <a:solidFill>
            <a:srgbClr val="0D47A1"/>
          </a:solidFill>
          <a:ln/>
        </p:spPr>
      </p:sp>
      <p:pic>
        <p:nvPicPr>
          <p:cNvPr id="50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609905" y="4367174"/>
            <a:ext cx="190195" cy="190195"/>
          </a:xfrm>
          <a:prstGeom prst="rect">
            <a:avLst/>
          </a:prstGeom>
        </p:spPr>
      </p:pic>
      <p:sp>
        <p:nvSpPr>
          <p:cNvPr id="51" name="Shape 35"/>
          <p:cNvSpPr/>
          <p:nvPr/>
        </p:nvSpPr>
        <p:spPr>
          <a:xfrm>
            <a:off x="381305" y="5076749"/>
            <a:ext cx="7715707" cy="1333195"/>
          </a:xfrm>
          <a:prstGeom prst="roundRect">
            <a:avLst>
              <a:gd name="adj" fmla="val 5879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52" name="Shape 36"/>
          <p:cNvSpPr/>
          <p:nvPr/>
        </p:nvSpPr>
        <p:spPr>
          <a:xfrm>
            <a:off x="381305" y="5076749"/>
            <a:ext cx="47549" cy="1333195"/>
          </a:xfrm>
          <a:prstGeom prst="rect">
            <a:avLst/>
          </a:prstGeom>
          <a:solidFill>
            <a:srgbClr val="7E57C2"/>
          </a:solidFill>
          <a:ln/>
        </p:spPr>
      </p:sp>
      <p:sp>
        <p:nvSpPr>
          <p:cNvPr id="53" name="Shape 37"/>
          <p:cNvSpPr/>
          <p:nvPr/>
        </p:nvSpPr>
        <p:spPr>
          <a:xfrm>
            <a:off x="619049" y="5266944"/>
            <a:ext cx="571500" cy="571500"/>
          </a:xfrm>
          <a:prstGeom prst="roundRect">
            <a:avLst>
              <a:gd name="adj" fmla="val 26667"/>
            </a:avLst>
          </a:prstGeom>
          <a:solidFill>
            <a:srgbClr val="7E57C2">
              <a:alpha val="15000"/>
            </a:srgbClr>
          </a:solidFill>
          <a:ln/>
        </p:spPr>
      </p:sp>
      <p:pic>
        <p:nvPicPr>
          <p:cNvPr id="54" name="Image 14" descr="preencoded.png">    </p:cNvPr>
          <p:cNvPicPr>
            <a:picLocks noChangeAspect="1"/>
          </p:cNvPicPr>
          <p:nvPr/>
        </p:nvPicPr>
        <p:blipFill>
          <a:blip r:embed="rId15"/>
          <a:srcRect l="-607" r="-607" t="0" b="0"/>
          <a:stretch/>
        </p:blipFill>
        <p:spPr>
          <a:xfrm>
            <a:off x="724205" y="5410505"/>
            <a:ext cx="362102" cy="286207"/>
          </a:xfrm>
          <a:prstGeom prst="rect">
            <a:avLst/>
          </a:prstGeom>
        </p:spPr>
      </p:pic>
      <p:sp>
        <p:nvSpPr>
          <p:cNvPr id="55" name="Text 38"/>
          <p:cNvSpPr txBox="1"/>
          <p:nvPr/>
        </p:nvSpPr>
        <p:spPr>
          <a:xfrm>
            <a:off x="1380744" y="5266944"/>
            <a:ext cx="9052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可選雲端</a:t>
            </a:r>
            <a:endParaRPr lang="en-US" sz="1500" dirty="0"/>
          </a:p>
        </p:txBody>
      </p:sp>
      <p:sp>
        <p:nvSpPr>
          <p:cNvPr id="56" name="Text 39"/>
          <p:cNvSpPr txBox="1"/>
          <p:nvPr/>
        </p:nvSpPr>
        <p:spPr>
          <a:xfrm>
            <a:off x="1380744" y="5648249"/>
            <a:ext cx="36886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55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提供長期數據存儲、高級分析與教練協作功能（非必要）</a:t>
            </a:r>
            <a:endParaRPr lang="en-US" sz="1100" dirty="0"/>
          </a:p>
        </p:txBody>
      </p:sp>
      <p:sp>
        <p:nvSpPr>
          <p:cNvPr id="57" name="Shape 40"/>
          <p:cNvSpPr/>
          <p:nvPr/>
        </p:nvSpPr>
        <p:spPr>
          <a:xfrm>
            <a:off x="1380744" y="5958230"/>
            <a:ext cx="838505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pic>
        <p:nvPicPr>
          <p:cNvPr id="58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-1359" b="-1359"/>
          <a:stretch/>
        </p:blipFill>
        <p:spPr>
          <a:xfrm>
            <a:off x="1476756" y="6030468"/>
            <a:ext cx="105156" cy="123444"/>
          </a:xfrm>
          <a:prstGeom prst="rect">
            <a:avLst/>
          </a:prstGeom>
        </p:spPr>
      </p:pic>
      <p:sp>
        <p:nvSpPr>
          <p:cNvPr id="59" name="Shape 41"/>
          <p:cNvSpPr/>
          <p:nvPr/>
        </p:nvSpPr>
        <p:spPr>
          <a:xfrm>
            <a:off x="2257654" y="5958230"/>
            <a:ext cx="886054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60" name="Shape 42"/>
          <p:cNvSpPr/>
          <p:nvPr/>
        </p:nvSpPr>
        <p:spPr>
          <a:xfrm>
            <a:off x="3181198" y="5958230"/>
            <a:ext cx="857707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61" name="Text 43"/>
          <p:cNvSpPr txBox="1"/>
          <p:nvPr/>
        </p:nvSpPr>
        <p:spPr>
          <a:xfrm>
            <a:off x="1619402" y="5995721"/>
            <a:ext cx="5980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歷史數據</a:t>
            </a:r>
            <a:endParaRPr lang="en-US" sz="900" dirty="0"/>
          </a:p>
        </p:txBody>
      </p:sp>
      <p:pic>
        <p:nvPicPr>
          <p:cNvPr id="62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-524" b="-524"/>
          <a:stretch/>
        </p:blipFill>
        <p:spPr>
          <a:xfrm>
            <a:off x="2352751" y="6030468"/>
            <a:ext cx="152705" cy="123444"/>
          </a:xfrm>
          <a:prstGeom prst="rect">
            <a:avLst/>
          </a:prstGeom>
        </p:spPr>
      </p:pic>
      <p:sp>
        <p:nvSpPr>
          <p:cNvPr id="63" name="Text 44"/>
          <p:cNvSpPr txBox="1"/>
          <p:nvPr/>
        </p:nvSpPr>
        <p:spPr>
          <a:xfrm>
            <a:off x="2542946" y="5995721"/>
            <a:ext cx="5980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教練協作</a:t>
            </a:r>
            <a:endParaRPr lang="en-US" sz="900" dirty="0"/>
          </a:p>
        </p:txBody>
      </p:sp>
      <p:pic>
        <p:nvPicPr>
          <p:cNvPr id="64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3277210" y="6030468"/>
            <a:ext cx="123444" cy="123444"/>
          </a:xfrm>
          <a:prstGeom prst="rect">
            <a:avLst/>
          </a:prstGeom>
        </p:spPr>
      </p:pic>
      <p:sp>
        <p:nvSpPr>
          <p:cNvPr id="65" name="Shape 45"/>
          <p:cNvSpPr/>
          <p:nvPr/>
        </p:nvSpPr>
        <p:spPr>
          <a:xfrm>
            <a:off x="4077310" y="5958230"/>
            <a:ext cx="838505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66" name="Text 46"/>
          <p:cNvSpPr txBox="1"/>
          <p:nvPr/>
        </p:nvSpPr>
        <p:spPr>
          <a:xfrm>
            <a:off x="3439058" y="5995721"/>
            <a:ext cx="5980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趨勢分析</a:t>
            </a:r>
            <a:endParaRPr lang="en-US" sz="900" dirty="0"/>
          </a:p>
        </p:txBody>
      </p:sp>
      <p:pic>
        <p:nvPicPr>
          <p:cNvPr id="67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-1359" b="-1359"/>
          <a:stretch/>
        </p:blipFill>
        <p:spPr>
          <a:xfrm>
            <a:off x="4172407" y="6030468"/>
            <a:ext cx="105156" cy="123444"/>
          </a:xfrm>
          <a:prstGeom prst="rect">
            <a:avLst/>
          </a:prstGeom>
        </p:spPr>
      </p:pic>
      <p:sp>
        <p:nvSpPr>
          <p:cNvPr id="68" name="Shape 47"/>
          <p:cNvSpPr/>
          <p:nvPr/>
        </p:nvSpPr>
        <p:spPr>
          <a:xfrm>
            <a:off x="4953305" y="5958230"/>
            <a:ext cx="838505" cy="267005"/>
          </a:xfrm>
          <a:prstGeom prst="roundRect">
            <a:avLst>
              <a:gd name="adj" fmla="val 244618"/>
            </a:avLst>
          </a:prstGeom>
          <a:solidFill>
            <a:srgbClr val="1E88E5">
              <a:alpha val="10000"/>
            </a:srgbClr>
          </a:solidFill>
          <a:ln/>
        </p:spPr>
      </p:sp>
      <p:sp>
        <p:nvSpPr>
          <p:cNvPr id="69" name="Text 48"/>
          <p:cNvSpPr txBox="1"/>
          <p:nvPr/>
        </p:nvSpPr>
        <p:spPr>
          <a:xfrm>
            <a:off x="4315054" y="5995721"/>
            <a:ext cx="5980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團隊共享</a:t>
            </a:r>
            <a:endParaRPr lang="en-US" sz="900" dirty="0"/>
          </a:p>
        </p:txBody>
      </p:sp>
      <p:pic>
        <p:nvPicPr>
          <p:cNvPr id="70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-1359" b="-1359"/>
          <a:stretch/>
        </p:blipFill>
        <p:spPr>
          <a:xfrm>
            <a:off x="5048402" y="6030468"/>
            <a:ext cx="105156" cy="123444"/>
          </a:xfrm>
          <a:prstGeom prst="rect">
            <a:avLst/>
          </a:prstGeom>
        </p:spPr>
      </p:pic>
      <p:sp>
        <p:nvSpPr>
          <p:cNvPr id="71" name="Text 49"/>
          <p:cNvSpPr txBox="1"/>
          <p:nvPr/>
        </p:nvSpPr>
        <p:spPr>
          <a:xfrm>
            <a:off x="5191963" y="5995721"/>
            <a:ext cx="5980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88E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加密保護</a:t>
            </a:r>
            <a:endParaRPr lang="en-US" sz="900" dirty="0"/>
          </a:p>
        </p:txBody>
      </p:sp>
      <p:sp>
        <p:nvSpPr>
          <p:cNvPr id="72" name="Shape 50"/>
          <p:cNvSpPr/>
          <p:nvPr/>
        </p:nvSpPr>
        <p:spPr>
          <a:xfrm>
            <a:off x="8382305" y="1647749"/>
            <a:ext cx="3429000" cy="1000354"/>
          </a:xfrm>
          <a:prstGeom prst="roundRect">
            <a:avLst>
              <a:gd name="adj" fmla="val 870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73" name="Shape 51"/>
          <p:cNvSpPr/>
          <p:nvPr/>
        </p:nvSpPr>
        <p:spPr>
          <a:xfrm>
            <a:off x="8382305" y="1647749"/>
            <a:ext cx="34290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74" name="Shape 52"/>
          <p:cNvSpPr/>
          <p:nvPr/>
        </p:nvSpPr>
        <p:spPr>
          <a:xfrm>
            <a:off x="8524951" y="1976018"/>
            <a:ext cx="381305" cy="381305"/>
          </a:xfrm>
          <a:prstGeom prst="ellipse">
            <a:avLst/>
          </a:prstGeom>
          <a:solidFill>
            <a:srgbClr val="1E88E5">
              <a:alpha val="15000"/>
            </a:srgbClr>
          </a:solidFill>
          <a:ln/>
        </p:spPr>
      </p:sp>
      <p:pic>
        <p:nvPicPr>
          <p:cNvPr id="75" name="Image 20" descr="preencoded.png">    </p:cNvPr>
          <p:cNvPicPr>
            <a:picLocks noChangeAspect="1"/>
          </p:cNvPicPr>
          <p:nvPr/>
        </p:nvPicPr>
        <p:blipFill>
          <a:blip r:embed="rId21"/>
          <a:srcRect l="-760" r="-760" t="0" b="0"/>
          <a:stretch/>
        </p:blipFill>
        <p:spPr>
          <a:xfrm>
            <a:off x="8639251" y="2081174"/>
            <a:ext cx="152705" cy="171907"/>
          </a:xfrm>
          <a:prstGeom prst="rect">
            <a:avLst/>
          </a:prstGeom>
        </p:spPr>
      </p:pic>
      <p:sp>
        <p:nvSpPr>
          <p:cNvPr id="76" name="Shape 53"/>
          <p:cNvSpPr/>
          <p:nvPr/>
        </p:nvSpPr>
        <p:spPr>
          <a:xfrm>
            <a:off x="8382305" y="2790749"/>
            <a:ext cx="3429000" cy="1000354"/>
          </a:xfrm>
          <a:prstGeom prst="roundRect">
            <a:avLst>
              <a:gd name="adj" fmla="val 870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77" name="Shape 54"/>
          <p:cNvSpPr/>
          <p:nvPr/>
        </p:nvSpPr>
        <p:spPr>
          <a:xfrm>
            <a:off x="8382305" y="2790749"/>
            <a:ext cx="3429000" cy="3840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78" name="Shape 55"/>
          <p:cNvSpPr/>
          <p:nvPr/>
        </p:nvSpPr>
        <p:spPr>
          <a:xfrm>
            <a:off x="8524951" y="3119018"/>
            <a:ext cx="381305" cy="381305"/>
          </a:xfrm>
          <a:prstGeom prst="ellipse">
            <a:avLst/>
          </a:prstGeom>
          <a:solidFill>
            <a:srgbClr val="1E88E5">
              <a:alpha val="15000"/>
            </a:srgbClr>
          </a:solidFill>
          <a:ln/>
        </p:spPr>
      </p:sp>
      <p:sp>
        <p:nvSpPr>
          <p:cNvPr id="79" name="Text 56"/>
          <p:cNvSpPr txBox="1"/>
          <p:nvPr/>
        </p:nvSpPr>
        <p:spPr>
          <a:xfrm>
            <a:off x="9048902" y="1828800"/>
            <a:ext cx="1191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高頻率數據採集</a:t>
            </a:r>
            <a:endParaRPr lang="en-US" sz="1200" dirty="0"/>
          </a:p>
        </p:txBody>
      </p:sp>
      <p:sp>
        <p:nvSpPr>
          <p:cNvPr id="80" name="Text 57"/>
          <p:cNvSpPr txBox="1"/>
          <p:nvPr/>
        </p:nvSpPr>
        <p:spPr>
          <a:xfrm>
            <a:off x="9048902" y="2104949"/>
            <a:ext cx="2624328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200Hz採樣頻率，捕捉毫秒級動作細節與角速度變化</a:t>
            </a:r>
            <a:endParaRPr lang="en-US" sz="1000" dirty="0"/>
          </a:p>
        </p:txBody>
      </p:sp>
      <p:pic>
        <p:nvPicPr>
          <p:cNvPr id="81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-841" b="-841"/>
          <a:stretch/>
        </p:blipFill>
        <p:spPr>
          <a:xfrm>
            <a:off x="8620049" y="3224174"/>
            <a:ext cx="190195" cy="171907"/>
          </a:xfrm>
          <a:prstGeom prst="rect">
            <a:avLst/>
          </a:prstGeom>
        </p:spPr>
      </p:pic>
      <p:sp>
        <p:nvSpPr>
          <p:cNvPr id="82" name="Text 58"/>
          <p:cNvSpPr txBox="1"/>
          <p:nvPr/>
        </p:nvSpPr>
        <p:spPr>
          <a:xfrm>
            <a:off x="9048902" y="2971800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智能電源管理</a:t>
            </a:r>
            <a:endParaRPr lang="en-US" sz="1200" dirty="0"/>
          </a:p>
        </p:txBody>
      </p:sp>
      <p:sp>
        <p:nvSpPr>
          <p:cNvPr id="83" name="Text 59"/>
          <p:cNvSpPr txBox="1"/>
          <p:nvPr/>
        </p:nvSpPr>
        <p:spPr>
          <a:xfrm>
            <a:off x="9048902" y="3247949"/>
            <a:ext cx="2653589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靜置自動休眠，動作喚醒，實現長達15小時訓練續航</a:t>
            </a:r>
            <a:endParaRPr lang="en-US" sz="1000" dirty="0"/>
          </a:p>
        </p:txBody>
      </p:sp>
      <p:sp>
        <p:nvSpPr>
          <p:cNvPr id="84" name="Shape 60"/>
          <p:cNvSpPr/>
          <p:nvPr/>
        </p:nvSpPr>
        <p:spPr>
          <a:xfrm>
            <a:off x="8382305" y="3933749"/>
            <a:ext cx="3429000" cy="1000354"/>
          </a:xfrm>
          <a:prstGeom prst="roundRect">
            <a:avLst>
              <a:gd name="adj" fmla="val 870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85" name="Shape 61"/>
          <p:cNvSpPr/>
          <p:nvPr/>
        </p:nvSpPr>
        <p:spPr>
          <a:xfrm>
            <a:off x="8382305" y="3933749"/>
            <a:ext cx="3429000" cy="38405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86" name="Shape 62"/>
          <p:cNvSpPr/>
          <p:nvPr/>
        </p:nvSpPr>
        <p:spPr>
          <a:xfrm>
            <a:off x="8382305" y="5076749"/>
            <a:ext cx="3429000" cy="1000354"/>
          </a:xfrm>
          <a:prstGeom prst="roundRect">
            <a:avLst>
              <a:gd name="adj" fmla="val 870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87" name="Shape 63"/>
          <p:cNvSpPr/>
          <p:nvPr/>
        </p:nvSpPr>
        <p:spPr>
          <a:xfrm>
            <a:off x="8382305" y="5076749"/>
            <a:ext cx="3429000" cy="38405"/>
          </a:xfrm>
          <a:prstGeom prst="rect">
            <a:avLst/>
          </a:prstGeom>
          <a:solidFill>
            <a:srgbClr val="E53935"/>
          </a:solidFill>
          <a:ln/>
        </p:spPr>
      </p:sp>
      <p:sp>
        <p:nvSpPr>
          <p:cNvPr id="88" name="Shape 64"/>
          <p:cNvSpPr/>
          <p:nvPr/>
        </p:nvSpPr>
        <p:spPr>
          <a:xfrm>
            <a:off x="8524951" y="4262018"/>
            <a:ext cx="381305" cy="381305"/>
          </a:xfrm>
          <a:prstGeom prst="ellipse">
            <a:avLst/>
          </a:prstGeom>
          <a:solidFill>
            <a:srgbClr val="E53935">
              <a:alpha val="15000"/>
            </a:srgbClr>
          </a:solidFill>
          <a:ln/>
        </p:spPr>
      </p:sp>
      <p:sp>
        <p:nvSpPr>
          <p:cNvPr id="89" name="Shape 65"/>
          <p:cNvSpPr/>
          <p:nvPr/>
        </p:nvSpPr>
        <p:spPr>
          <a:xfrm>
            <a:off x="8524951" y="5405018"/>
            <a:ext cx="381305" cy="381305"/>
          </a:xfrm>
          <a:prstGeom prst="ellipse">
            <a:avLst/>
          </a:prstGeom>
          <a:solidFill>
            <a:srgbClr val="E53935">
              <a:alpha val="15000"/>
            </a:srgbClr>
          </a:solidFill>
          <a:ln/>
        </p:spPr>
      </p:sp>
      <p:sp>
        <p:nvSpPr>
          <p:cNvPr id="90" name="Text 66"/>
          <p:cNvSpPr txBox="1"/>
          <p:nvPr/>
        </p:nvSpPr>
        <p:spPr>
          <a:xfrm>
            <a:off x="9048902" y="4114800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完全離線運行</a:t>
            </a:r>
            <a:endParaRPr lang="en-US" sz="1200" dirty="0"/>
          </a:p>
        </p:txBody>
      </p:sp>
      <p:sp>
        <p:nvSpPr>
          <p:cNvPr id="91" name="Text 67"/>
          <p:cNvSpPr txBox="1"/>
          <p:nvPr/>
        </p:nvSpPr>
        <p:spPr>
          <a:xfrm>
            <a:off x="9048902" y="5257800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低延遲反饋</a:t>
            </a:r>
            <a:endParaRPr lang="en-US" sz="1200" dirty="0"/>
          </a:p>
        </p:txBody>
      </p:sp>
      <p:sp>
        <p:nvSpPr>
          <p:cNvPr id="92" name="Text 68"/>
          <p:cNvSpPr txBox="1"/>
          <p:nvPr/>
        </p:nvSpPr>
        <p:spPr>
          <a:xfrm>
            <a:off x="9048902" y="4390949"/>
            <a:ext cx="2681935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ML模型存儲於移動端，無需網絡連接也能完整運作</a:t>
            </a:r>
            <a:endParaRPr lang="en-US" sz="1000" dirty="0"/>
          </a:p>
        </p:txBody>
      </p:sp>
      <p:pic>
        <p:nvPicPr>
          <p:cNvPr id="93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8630107" y="5510174"/>
            <a:ext cx="171907" cy="171907"/>
          </a:xfrm>
          <a:prstGeom prst="rect">
            <a:avLst/>
          </a:prstGeom>
        </p:spPr>
      </p:pic>
      <p:sp>
        <p:nvSpPr>
          <p:cNvPr id="94" name="Text 69"/>
          <p:cNvSpPr txBox="1"/>
          <p:nvPr/>
        </p:nvSpPr>
        <p:spPr>
          <a:xfrm>
            <a:off x="9048902" y="5533949"/>
            <a:ext cx="2710282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從動作到反饋不超過50ms，實現即時修正與學習</a:t>
            </a:r>
            <a:endParaRPr lang="en-US" sz="1000" dirty="0"/>
          </a:p>
        </p:txBody>
      </p:sp>
      <p:sp>
        <p:nvSpPr>
          <p:cNvPr id="95" name="Shape 70"/>
          <p:cNvSpPr/>
          <p:nvPr/>
        </p:nvSpPr>
        <p:spPr>
          <a:xfrm>
            <a:off x="8382305" y="6219749"/>
            <a:ext cx="3429000" cy="1000354"/>
          </a:xfrm>
          <a:prstGeom prst="roundRect">
            <a:avLst>
              <a:gd name="adj" fmla="val 870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39700" dist="38100" dir="5400000">
              <a:srgbClr val="000000">
                <a:alpha val="10000"/>
              </a:srgbClr>
            </a:outerShdw>
          </a:effectLst>
        </p:spPr>
      </p:sp>
      <p:sp>
        <p:nvSpPr>
          <p:cNvPr id="96" name="Shape 71"/>
          <p:cNvSpPr/>
          <p:nvPr/>
        </p:nvSpPr>
        <p:spPr>
          <a:xfrm>
            <a:off x="8382305" y="6219749"/>
            <a:ext cx="3429000" cy="38405"/>
          </a:xfrm>
          <a:prstGeom prst="rect">
            <a:avLst/>
          </a:prstGeom>
          <a:solidFill>
            <a:srgbClr val="7E57C2"/>
          </a:solidFill>
          <a:ln/>
        </p:spPr>
      </p:sp>
      <p:sp>
        <p:nvSpPr>
          <p:cNvPr id="97" name="Shape 72"/>
          <p:cNvSpPr/>
          <p:nvPr/>
        </p:nvSpPr>
        <p:spPr>
          <a:xfrm>
            <a:off x="8524951" y="6548018"/>
            <a:ext cx="381305" cy="381305"/>
          </a:xfrm>
          <a:prstGeom prst="ellipse">
            <a:avLst/>
          </a:prstGeom>
          <a:solidFill>
            <a:srgbClr val="7E57C2">
              <a:alpha val="15000"/>
            </a:srgbClr>
          </a:solidFill>
          <a:ln/>
        </p:spPr>
      </p:sp>
      <p:pic>
        <p:nvPicPr>
          <p:cNvPr id="98" name="Image 23" descr="preencoded.png">    </p:cNvPr>
          <p:cNvPicPr>
            <a:picLocks noChangeAspect="1"/>
          </p:cNvPicPr>
          <p:nvPr/>
        </p:nvPicPr>
        <p:blipFill>
          <a:blip r:embed="rId24"/>
          <a:srcRect l="-1064" r="-1064" t="0" b="0"/>
          <a:stretch/>
        </p:blipFill>
        <p:spPr>
          <a:xfrm>
            <a:off x="8605418" y="6653174"/>
            <a:ext cx="219456" cy="171907"/>
          </a:xfrm>
          <a:prstGeom prst="rect">
            <a:avLst/>
          </a:prstGeom>
        </p:spPr>
      </p:pic>
      <p:sp>
        <p:nvSpPr>
          <p:cNvPr id="99" name="Text 73"/>
          <p:cNvSpPr txBox="1"/>
          <p:nvPr/>
        </p:nvSpPr>
        <p:spPr>
          <a:xfrm>
            <a:off x="9048902" y="6400800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隱私優先設計</a:t>
            </a:r>
            <a:endParaRPr lang="en-US" sz="1200" dirty="0"/>
          </a:p>
        </p:txBody>
      </p:sp>
      <p:sp>
        <p:nvSpPr>
          <p:cNvPr id="100" name="Text 74"/>
          <p:cNvSpPr txBox="1"/>
          <p:nvPr/>
        </p:nvSpPr>
        <p:spPr>
          <a:xfrm>
            <a:off x="9048902" y="6676949"/>
            <a:ext cx="263438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默認數據本地處理，僅在用戶同意下才同步雲端</a:t>
            </a:r>
            <a:endParaRPr lang="en-US" sz="1000" dirty="0"/>
          </a:p>
        </p:txBody>
      </p:sp>
      <p:sp>
        <p:nvSpPr>
          <p:cNvPr id="101" name="Text 75"/>
          <p:cNvSpPr txBox="1"/>
          <p:nvPr/>
        </p:nvSpPr>
        <p:spPr>
          <a:xfrm>
            <a:off x="9061704" y="7353605"/>
            <a:ext cx="28529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SmartRacket Coach | 智能球拍教練系統 | 9/40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Visual Extract to PPTX Converter</cp:lastModifiedBy>
  <cp:revision>1</cp:revision>
  <dcterms:created xsi:type="dcterms:W3CDTF">2025-11-08T08:48:28Z</dcterms:created>
  <dcterms:modified xsi:type="dcterms:W3CDTF">2025-11-08T08:48:28Z</dcterms:modified>
</cp:coreProperties>
</file>